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9" r:id="rId7"/>
    <p:sldId id="258" r:id="rId8"/>
    <p:sldId id="283" r:id="rId9"/>
    <p:sldId id="263" r:id="rId10"/>
    <p:sldId id="260" r:id="rId11"/>
    <p:sldId id="268" r:id="rId12"/>
    <p:sldId id="261" r:id="rId13"/>
    <p:sldId id="281" r:id="rId14"/>
    <p:sldId id="276" r:id="rId15"/>
    <p:sldId id="264" r:id="rId16"/>
    <p:sldId id="275" r:id="rId17"/>
    <p:sldId id="273" r:id="rId18"/>
    <p:sldId id="272" r:id="rId19"/>
    <p:sldId id="266" r:id="rId20"/>
    <p:sldId id="282" r:id="rId21"/>
    <p:sldId id="265" r:id="rId22"/>
    <p:sldId id="27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EB9B48-0BD4-FB6C-CB14-B8A5C0B197FA}" name="Emma Anderton" initials="EA" userId="S::emma.anderton@family-action.org.uk::28081816-7803-47a0-9894-8eeb81f1f26f" providerId="AD"/>
  <p188:author id="{06F2ECB4-6522-445D-C1CB-B2B27724CC63}" name="Emma Anderton" initials="EA" userId="S::Emma.Anderton@family-action.org.uk::28081816-7803-47a0-9894-8eeb81f1f2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41628-2C7D-BF21-0096-AAE285997667}" v="284" dt="2024-03-20T14:03:48.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C99C4-C9AC-4628-BD60-4F41672C5080}" type="datetimeFigureOut">
              <a:rPr lang="en-GB" smtClean="0"/>
              <a:t>21/03/2024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09466-9266-4EC6-B899-A78F0BF79B67}" type="slidenum">
              <a:rPr lang="en-GB" smtClean="0"/>
              <a:t>‹#›</a:t>
            </a:fld>
            <a:endParaRPr lang="en-GB"/>
          </a:p>
        </p:txBody>
      </p:sp>
    </p:spTree>
    <p:extLst>
      <p:ext uri="{BB962C8B-B14F-4D97-AF65-F5344CB8AC3E}">
        <p14:creationId xmlns:p14="http://schemas.microsoft.com/office/powerpoint/2010/main" val="281221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D09466-9266-4EC6-B899-A78F0BF79B67}" type="slidenum">
              <a:rPr lang="en-GB" smtClean="0"/>
              <a:t>1</a:t>
            </a:fld>
            <a:endParaRPr lang="en-GB"/>
          </a:p>
        </p:txBody>
      </p:sp>
    </p:spTree>
    <p:extLst>
      <p:ext uri="{BB962C8B-B14F-4D97-AF65-F5344CB8AC3E}">
        <p14:creationId xmlns:p14="http://schemas.microsoft.com/office/powerpoint/2010/main" val="109398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WESAIL is the umbrella term for our service</a:t>
            </a:r>
          </a:p>
        </p:txBody>
      </p:sp>
      <p:sp>
        <p:nvSpPr>
          <p:cNvPr id="4" name="Slide Number Placeholder 3"/>
          <p:cNvSpPr>
            <a:spLocks noGrp="1"/>
          </p:cNvSpPr>
          <p:nvPr>
            <p:ph type="sldNum" sz="quarter" idx="5"/>
          </p:nvPr>
        </p:nvSpPr>
        <p:spPr/>
        <p:txBody>
          <a:bodyPr/>
          <a:lstStyle/>
          <a:p>
            <a:fld id="{D6D09466-9266-4EC6-B899-A78F0BF79B67}" type="slidenum">
              <a:rPr lang="en-GB" smtClean="0"/>
              <a:t>2</a:t>
            </a:fld>
            <a:endParaRPr lang="en-GB"/>
          </a:p>
        </p:txBody>
      </p:sp>
    </p:spTree>
    <p:extLst>
      <p:ext uri="{BB962C8B-B14F-4D97-AF65-F5344CB8AC3E}">
        <p14:creationId xmlns:p14="http://schemas.microsoft.com/office/powerpoint/2010/main" val="29630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45AFCC-8DBF-4FBA-BC5E-181B4A22CAAA}" type="slidenum">
              <a:rPr lang="en-GB" smtClean="0"/>
              <a:t>3</a:t>
            </a:fld>
            <a:endParaRPr lang="en-GB"/>
          </a:p>
        </p:txBody>
      </p:sp>
    </p:spTree>
    <p:extLst>
      <p:ext uri="{BB962C8B-B14F-4D97-AF65-F5344CB8AC3E}">
        <p14:creationId xmlns:p14="http://schemas.microsoft.com/office/powerpoint/2010/main" val="248536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Easy read version of Minimum standards available on the LO</a:t>
            </a:r>
          </a:p>
        </p:txBody>
      </p:sp>
      <p:sp>
        <p:nvSpPr>
          <p:cNvPr id="4" name="Slide Number Placeholder 3"/>
          <p:cNvSpPr>
            <a:spLocks noGrp="1"/>
          </p:cNvSpPr>
          <p:nvPr>
            <p:ph type="sldNum" sz="quarter" idx="10"/>
          </p:nvPr>
        </p:nvSpPr>
        <p:spPr/>
        <p:txBody>
          <a:bodyPr/>
          <a:lstStyle/>
          <a:p>
            <a:fld id="{D6D09466-9266-4EC6-B899-A78F0BF79B67}" type="slidenum">
              <a:rPr lang="en-GB" smtClean="0"/>
              <a:t>7</a:t>
            </a:fld>
            <a:endParaRPr lang="en-GB"/>
          </a:p>
        </p:txBody>
      </p:sp>
    </p:spTree>
    <p:extLst>
      <p:ext uri="{BB962C8B-B14F-4D97-AF65-F5344CB8AC3E}">
        <p14:creationId xmlns:p14="http://schemas.microsoft.com/office/powerpoint/2010/main" val="115504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100 languages available for translation</a:t>
            </a:r>
          </a:p>
        </p:txBody>
      </p:sp>
      <p:sp>
        <p:nvSpPr>
          <p:cNvPr id="4" name="Slide Number Placeholder 3"/>
          <p:cNvSpPr>
            <a:spLocks noGrp="1"/>
          </p:cNvSpPr>
          <p:nvPr>
            <p:ph type="sldNum" sz="quarter" idx="10"/>
          </p:nvPr>
        </p:nvSpPr>
        <p:spPr/>
        <p:txBody>
          <a:bodyPr/>
          <a:lstStyle/>
          <a:p>
            <a:fld id="{D6D09466-9266-4EC6-B899-A78F0BF79B67}" type="slidenum">
              <a:rPr lang="en-GB" smtClean="0"/>
              <a:t>14</a:t>
            </a:fld>
            <a:endParaRPr lang="en-GB"/>
          </a:p>
        </p:txBody>
      </p:sp>
    </p:spTree>
    <p:extLst>
      <p:ext uri="{BB962C8B-B14F-4D97-AF65-F5344CB8AC3E}">
        <p14:creationId xmlns:p14="http://schemas.microsoft.com/office/powerpoint/2010/main" val="272022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ffectLst/>
              </a:rPr>
              <a:t>If you sign up to the Wakefield Information Network (IN), you get a copy of the newsletter before it appears on the website along with advance details of planned events.</a:t>
            </a:r>
          </a:p>
          <a:p>
            <a:r>
              <a:rPr lang="en-US">
                <a:effectLst/>
              </a:rPr>
              <a:t>The IN is also the Disabled Children’s Register which the council has a statutory duty to have and keep up to date. The register is voluntary for families to join but helps inform decisions about new and existing services across the Wakefield district.</a:t>
            </a:r>
          </a:p>
          <a:p>
            <a:r>
              <a:rPr lang="en-US">
                <a:effectLst/>
              </a:rPr>
              <a:t>Practitioners who work with families with children and young people with additional needs can also sign up to the IN to receive an email copy of the newsletter.</a:t>
            </a:r>
          </a:p>
          <a:p>
            <a:endParaRPr lang="en-GB"/>
          </a:p>
        </p:txBody>
      </p:sp>
      <p:sp>
        <p:nvSpPr>
          <p:cNvPr id="4" name="Slide Number Placeholder 3"/>
          <p:cNvSpPr>
            <a:spLocks noGrp="1"/>
          </p:cNvSpPr>
          <p:nvPr>
            <p:ph type="sldNum" sz="quarter" idx="10"/>
          </p:nvPr>
        </p:nvSpPr>
        <p:spPr/>
        <p:txBody>
          <a:bodyPr/>
          <a:lstStyle/>
          <a:p>
            <a:fld id="{D6D09466-9266-4EC6-B899-A78F0BF79B67}" type="slidenum">
              <a:rPr lang="en-GB" smtClean="0"/>
              <a:t>16</a:t>
            </a:fld>
            <a:endParaRPr lang="en-GB"/>
          </a:p>
        </p:txBody>
      </p:sp>
    </p:spTree>
    <p:extLst>
      <p:ext uri="{BB962C8B-B14F-4D97-AF65-F5344CB8AC3E}">
        <p14:creationId xmlns:p14="http://schemas.microsoft.com/office/powerpoint/2010/main" val="32600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159904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08522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6541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61DDD9-4D19-440F-B3DD-8923D10273CD}"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66929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61DDD9-4D19-440F-B3DD-8923D10273CD}" type="datetimeFigureOut">
              <a:rPr lang="en-GB" smtClean="0"/>
              <a:t>21/03/2024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3079763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61DDD9-4D19-440F-B3DD-8923D10273CD}" type="datetimeFigureOut">
              <a:rPr lang="en-GB" smtClean="0"/>
              <a:t>21/03/2024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55185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61DDD9-4D19-440F-B3DD-8923D10273CD}" type="datetimeFigureOut">
              <a:rPr lang="en-GB" smtClean="0"/>
              <a:t>21/03/2024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73311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61DDD9-4D19-440F-B3DD-8923D10273CD}" type="datetimeFigureOut">
              <a:rPr lang="en-GB" smtClean="0"/>
              <a:t>21/03/2024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195419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1DDD9-4D19-440F-B3DD-8923D10273CD}" type="datetimeFigureOut">
              <a:rPr lang="en-GB" smtClean="0"/>
              <a:t>21/03/2024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46763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1DDD9-4D19-440F-B3DD-8923D10273CD}" type="datetimeFigureOut">
              <a:rPr lang="en-GB" smtClean="0"/>
              <a:t>21/03/2024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56410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61DDD9-4D19-440F-B3DD-8923D10273CD}" type="datetimeFigureOut">
              <a:rPr lang="en-GB" smtClean="0"/>
              <a:t>21/03/2024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9B25D-5CED-41BB-8D7B-3837E94B74C9}" type="slidenum">
              <a:rPr lang="en-GB" smtClean="0"/>
              <a:t>‹#›</a:t>
            </a:fld>
            <a:endParaRPr lang="en-GB"/>
          </a:p>
        </p:txBody>
      </p:sp>
    </p:spTree>
    <p:extLst>
      <p:ext uri="{BB962C8B-B14F-4D97-AF65-F5344CB8AC3E}">
        <p14:creationId xmlns:p14="http://schemas.microsoft.com/office/powerpoint/2010/main" val="290972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1DDD9-4D19-440F-B3DD-8923D10273CD}" type="datetimeFigureOut">
              <a:rPr lang="en-GB" smtClean="0"/>
              <a:t>21/03/2024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9B25D-5CED-41BB-8D7B-3837E94B74C9}" type="slidenum">
              <a:rPr lang="en-GB" smtClean="0"/>
              <a:t>‹#›</a:t>
            </a:fld>
            <a:endParaRPr lang="en-GB"/>
          </a:p>
        </p:txBody>
      </p:sp>
    </p:spTree>
    <p:extLst>
      <p:ext uri="{BB962C8B-B14F-4D97-AF65-F5344CB8AC3E}">
        <p14:creationId xmlns:p14="http://schemas.microsoft.com/office/powerpoint/2010/main" val="47195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ved=2ahUKEwiRguir6qXkAhVGJBoKHfHoD3MQjRx6BAgBEAQ&amp;url=http://www.newdesignfile.com/post_phone-email-icons_96961/&amp;psig=AOvVaw33Gv9XOg-7xEY4B8smTomi&amp;ust=1567090797320180" TargetMode="External"/><Relationship Id="rId3" Type="http://schemas.openxmlformats.org/officeDocument/2006/relationships/hyperlink" Target="mailto:wesail@family-action.org.uk"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google.co.uk/url?sa=i&amp;rct=j&amp;q=&amp;esrc=s&amp;source=images&amp;cd=&amp;ved=2ahUKEwi9-vCH7aXkAhVGURoKHUs1DIIQjRx6BAgBEAQ&amp;url=https://booleanstrings.com/2014/09/22/how-to-email-anyone-with-a-facebook-profile/&amp;psig=AOvVaw3FYo9naSzN1t8DjDj5NTSL&amp;ust=1567091501193583" TargetMode="External"/><Relationship Id="rId10" Type="http://schemas.openxmlformats.org/officeDocument/2006/relationships/image" Target="../media/image4.png"/><Relationship Id="rId4" Type="http://schemas.openxmlformats.org/officeDocument/2006/relationships/hyperlink" Target="https://www.facebook.com/WakefieldWESAILandLocalOffer"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akefield.mylocaloffer.org/"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wakefieldlocaloffer@family-action.org.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facebook.com/WakefieldWESAILandLocalOffer"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hyperlink" Target="https://wakefield.mylocaloffer.org/wesail-including-sendiass/sendiass-steering-group/sendiass-steering-board/"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www.google.co.uk/url?sa=i&amp;rct=j&amp;q=&amp;esrc=s&amp;source=images&amp;cd=&amp;ved=2ahUKEwiRguir6qXkAhVGJBoKHfHoD3MQjRx6BAgBEAQ&amp;url=http://www.newdesignfile.com/post_phone-email-icons_96961/&amp;psig=AOvVaw33Gv9XOg-7xEY4B8smTomi&amp;ust=1567090797320180" TargetMode="External"/><Relationship Id="rId3" Type="http://schemas.openxmlformats.org/officeDocument/2006/relationships/hyperlink" Target="https://www.facebook.com/WakefieldWESAILandLocalOffer" TargetMode="External"/><Relationship Id="rId7" Type="http://schemas.openxmlformats.org/officeDocument/2006/relationships/image" Target="../media/image2.png"/><Relationship Id="rId2" Type="http://schemas.openxmlformats.org/officeDocument/2006/relationships/hyperlink" Target="mailto:wesail@family-action.org.uk"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google.co.uk/url?sa=i&amp;rct=j&amp;q=&amp;esrc=s&amp;source=images&amp;cd=&amp;ved=2ahUKEwi9-vCH7aXkAhVGURoKHUs1DIIQjRx6BAgBEAQ&amp;url=https://booleanstrings.com/2014/09/22/how-to-email-anyone-with-a-facebook-profile/&amp;psig=AOvVaw3FYo9naSzN1t8DjDj5NTSL&amp;ust=1567091501193583" TargetMode="External"/><Relationship Id="rId10" Type="http://schemas.openxmlformats.org/officeDocument/2006/relationships/image" Target="../media/image4.png"/><Relationship Id="rId4" Type="http://schemas.openxmlformats.org/officeDocument/2006/relationships/hyperlink" Target="https://www.family-action.org.uk/what-we-do/children-families/wesail/" TargetMode="Externa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enart@wakefield.gov.uk" TargetMode="External"/><Relationship Id="rId2" Type="http://schemas.openxmlformats.org/officeDocument/2006/relationships/hyperlink" Target="https://wakefield.mylocaloffer.org/media/0kpfvxar/wesail-working-together-document-2023.docx" TargetMode="External"/><Relationship Id="rId1" Type="http://schemas.openxmlformats.org/officeDocument/2006/relationships/slideLayout" Target="../slideLayouts/slideLayout2.xml"/><Relationship Id="rId5" Type="http://schemas.openxmlformats.org/officeDocument/2006/relationships/hyperlink" Target="https://www.wakefieldfamiliestogether.co.uk/family-hubs/" TargetMode="External"/><Relationship Id="rId4" Type="http://schemas.openxmlformats.org/officeDocument/2006/relationships/hyperlink" Target="mailto:WISENDSS@wakefield.gov.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ompass-uk.org/services/wakefield-children-and-young-peoples-emotional-health-and-wellbeing-service/" TargetMode="External"/><Relationship Id="rId2" Type="http://schemas.openxmlformats.org/officeDocument/2006/relationships/hyperlink" Target="https://www.southwestyorkshire.nhs.uk/services/camhs-wakefield/"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akefield.mylocaloffer.org/wesail/"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midyorks.nhs.uk/that-makes-sense/" TargetMode="External"/><Relationship Id="rId2" Type="http://schemas.openxmlformats.org/officeDocument/2006/relationships/hyperlink" Target="https://councilfordisabledchildren.org.uk/what-we-do-0/networks/information-advice-and-support-services-network/find-your-local-ias-service"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8136" y="4435952"/>
            <a:ext cx="5520533" cy="2062103"/>
          </a:xfrm>
          <a:prstGeom prst="rect">
            <a:avLst/>
          </a:prstGeom>
          <a:noFill/>
        </p:spPr>
        <p:txBody>
          <a:bodyPr wrap="square" lIns="91440" tIns="45720" rIns="91440" bIns="45720" rtlCol="0" anchor="t">
            <a:spAutoFit/>
          </a:bodyPr>
          <a:lstStyle/>
          <a:p>
            <a:endParaRPr lang="en-US" sz="1600" u="sng" dirty="0">
              <a:latin typeface="VAG Rounded Std" panose="020F0502020204020204" pitchFamily="34" charset="0"/>
            </a:endParaRPr>
          </a:p>
          <a:p>
            <a:endParaRPr lang="en-US" sz="1600" u="sng" dirty="0">
              <a:latin typeface="VAG Rounded Std" panose="020F0502020204020204" pitchFamily="34" charset="0"/>
            </a:endParaRPr>
          </a:p>
          <a:p>
            <a:pPr algn="ctr"/>
            <a:r>
              <a:rPr lang="en-US" sz="1600" dirty="0">
                <a:latin typeface="VAG Rounded Std"/>
                <a:ea typeface="+mn-lt"/>
                <a:cs typeface="+mn-lt"/>
                <a:hlinkClick r:id="rId3"/>
              </a:rPr>
              <a:t>wesail@family-action.org.uk</a:t>
            </a:r>
            <a:endParaRPr lang="en-US" dirty="0">
              <a:latin typeface="VAG Rounded Std"/>
            </a:endParaRPr>
          </a:p>
          <a:p>
            <a:endParaRPr lang="en-US" sz="1600" dirty="0">
              <a:latin typeface="VAG Rounded Std" panose="020F0502020204020204" pitchFamily="34" charset="0"/>
              <a:ea typeface="Verdana"/>
            </a:endParaRPr>
          </a:p>
          <a:p>
            <a:pPr algn="ctr"/>
            <a:r>
              <a:rPr lang="en-US" sz="1600" dirty="0">
                <a:ea typeface="+mn-lt"/>
                <a:cs typeface="+mn-lt"/>
                <a:hlinkClick r:id="rId4"/>
              </a:rPr>
              <a:t>www.facebook.com/WakefieldWESAILandLocalOffer</a:t>
            </a:r>
            <a:endParaRPr lang="en-US" dirty="0"/>
          </a:p>
          <a:p>
            <a:pPr algn="ctr"/>
            <a:endParaRPr lang="en-US" sz="1600" dirty="0">
              <a:latin typeface="Verdana"/>
              <a:ea typeface="Verdana"/>
            </a:endParaRPr>
          </a:p>
          <a:p>
            <a:r>
              <a:rPr lang="en-GB" sz="1600" dirty="0">
                <a:latin typeface="VAG Rounded Std"/>
              </a:rPr>
              <a:t>		01924 965588 </a:t>
            </a:r>
            <a:endParaRPr lang="en-GB" sz="1600" dirty="0">
              <a:latin typeface="VAG Rounded Std"/>
              <a:ea typeface="Verdana"/>
            </a:endParaRPr>
          </a:p>
          <a:p>
            <a:endParaRPr lang="en-GB" sz="1600" dirty="0">
              <a:latin typeface="VAG Rounded Std" panose="020F0502020204020204" pitchFamily="34" charset="0"/>
            </a:endParaRPr>
          </a:p>
        </p:txBody>
      </p:sp>
      <p:pic>
        <p:nvPicPr>
          <p:cNvPr id="10" name="irc_mi" descr="Image result for @facebook">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8901" y="5877270"/>
            <a:ext cx="1730891" cy="760209"/>
          </a:xfrm>
          <a:prstGeom prst="rect">
            <a:avLst/>
          </a:prstGeom>
          <a:noFill/>
          <a:ln>
            <a:noFill/>
          </a:ln>
        </p:spPr>
      </p:pic>
      <p:pic>
        <p:nvPicPr>
          <p:cNvPr id="6" name="Picture 8" descr="The WESAIL logo. In a green speech bubble is white text with the words Early Support Advice Information Liaison service. Underneath in green are the words Wakefield WESAIL.">
            <a:extLst>
              <a:ext uri="{FF2B5EF4-FFF2-40B4-BE49-F238E27FC236}">
                <a16:creationId xmlns:a16="http://schemas.microsoft.com/office/drawing/2014/main" id="{7AD48424-CDE8-4306-E5EE-D355310669C3}"/>
              </a:ext>
            </a:extLst>
          </p:cNvPr>
          <p:cNvPicPr>
            <a:picLocks noChangeAspect="1"/>
          </p:cNvPicPr>
          <p:nvPr/>
        </p:nvPicPr>
        <p:blipFill>
          <a:blip r:embed="rId7"/>
          <a:stretch>
            <a:fillRect/>
          </a:stretch>
        </p:blipFill>
        <p:spPr>
          <a:xfrm>
            <a:off x="6224736" y="2677760"/>
            <a:ext cx="2743200" cy="1896306"/>
          </a:xfrm>
          <a:prstGeom prst="rect">
            <a:avLst/>
          </a:prstGeom>
        </p:spPr>
      </p:pic>
      <p:pic>
        <p:nvPicPr>
          <p:cNvPr id="3074" name="Picture 2">
            <a:hlinkClick r:id="rId8"/>
            <a:extLst>
              <a:ext uri="{C183D7F6-B498-43B3-948B-1728B52AA6E4}">
                <adec:decorative xmlns:adec="http://schemas.microsoft.com/office/drawing/2017/decorative" val="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3724" y="3429000"/>
            <a:ext cx="2448272" cy="9101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dark green arrow pointing right. The words Family Action are on the arrow in white text.">
            <a:extLst>
              <a:ext uri="{FF2B5EF4-FFF2-40B4-BE49-F238E27FC236}">
                <a16:creationId xmlns:a16="http://schemas.microsoft.com/office/drawing/2014/main" id="{027CD803-48EB-0C1A-1ED5-9375A413234F}"/>
              </a:ext>
            </a:extLst>
          </p:cNvPr>
          <p:cNvPicPr>
            <a:picLocks noChangeAspect="1"/>
          </p:cNvPicPr>
          <p:nvPr/>
        </p:nvPicPr>
        <p:blipFill>
          <a:blip r:embed="rId10"/>
          <a:stretch>
            <a:fillRect/>
          </a:stretch>
        </p:blipFill>
        <p:spPr>
          <a:xfrm>
            <a:off x="562183" y="3090737"/>
            <a:ext cx="1821613" cy="1279822"/>
          </a:xfrm>
          <a:prstGeom prst="rect">
            <a:avLst/>
          </a:prstGeom>
        </p:spPr>
      </p:pic>
      <p:sp>
        <p:nvSpPr>
          <p:cNvPr id="3" name="Subtitle 2"/>
          <p:cNvSpPr>
            <a:spLocks noGrp="1"/>
          </p:cNvSpPr>
          <p:nvPr>
            <p:ph type="subTitle" idx="1"/>
          </p:nvPr>
        </p:nvSpPr>
        <p:spPr>
          <a:xfrm>
            <a:off x="1547664" y="1772816"/>
            <a:ext cx="6400800" cy="1752600"/>
          </a:xfrm>
        </p:spPr>
        <p:txBody>
          <a:bodyPr/>
          <a:lstStyle/>
          <a:p>
            <a:r>
              <a:rPr lang="en-GB">
                <a:solidFill>
                  <a:srgbClr val="0070C0"/>
                </a:solidFill>
                <a:latin typeface="VAG Rounded Std" panose="020F0502020204020204" pitchFamily="34" charset="0"/>
              </a:rPr>
              <a:t>Wakefield Early Support, Advice, Information &amp; Liaison service</a:t>
            </a:r>
          </a:p>
        </p:txBody>
      </p:sp>
      <p:sp>
        <p:nvSpPr>
          <p:cNvPr id="2" name="Title 1"/>
          <p:cNvSpPr>
            <a:spLocks noGrp="1"/>
          </p:cNvSpPr>
          <p:nvPr>
            <p:ph type="ctrTitle"/>
          </p:nvPr>
        </p:nvSpPr>
        <p:spPr>
          <a:xfrm>
            <a:off x="971600" y="548680"/>
            <a:ext cx="7772400" cy="1470025"/>
          </a:xfrm>
        </p:spPr>
        <p:txBody>
          <a:bodyPr/>
          <a:lstStyle/>
          <a:p>
            <a:r>
              <a:rPr lang="en-GB" dirty="0">
                <a:solidFill>
                  <a:srgbClr val="92D050"/>
                </a:solidFill>
                <a:latin typeface="VAG Rounded Std" panose="020F0502020204020204" pitchFamily="34" charset="0"/>
              </a:rPr>
              <a:t>WESAIL </a:t>
            </a:r>
            <a:r>
              <a:rPr lang="en-GB">
                <a:solidFill>
                  <a:srgbClr val="92D050"/>
                </a:solidFill>
                <a:latin typeface="VAG Rounded Std" panose="020F0502020204020204" pitchFamily="34" charset="0"/>
              </a:rPr>
              <a:t>~ Wakefield SENDIASS</a:t>
            </a:r>
            <a:endParaRPr lang="en-GB" dirty="0">
              <a:solidFill>
                <a:srgbClr val="92D050"/>
              </a:solidFill>
              <a:latin typeface="VAG Rounded Std" panose="020F0502020204020204" pitchFamily="34" charset="0"/>
            </a:endParaRPr>
          </a:p>
        </p:txBody>
      </p:sp>
    </p:spTree>
    <p:extLst>
      <p:ext uri="{BB962C8B-B14F-4D97-AF65-F5344CB8AC3E}">
        <p14:creationId xmlns:p14="http://schemas.microsoft.com/office/powerpoint/2010/main" val="96816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E0AB191-4439-4D82-95D3-66674AFC51F0}"/>
              </a:ext>
            </a:extLst>
          </p:cNvPr>
          <p:cNvSpPr txBox="1"/>
          <p:nvPr/>
        </p:nvSpPr>
        <p:spPr>
          <a:xfrm>
            <a:off x="6792555" y="4140869"/>
            <a:ext cx="2065730" cy="237757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lIns="68580" tIns="34290" rIns="68580" bIns="34290" rtlCol="0" anchor="t">
            <a:spAutoFit/>
          </a:bodyPr>
          <a:lstStyle/>
          <a:p>
            <a:pPr algn="ctr"/>
            <a:r>
              <a:rPr lang="en-GB" sz="1500" b="1">
                <a:latin typeface="+mj-lt"/>
                <a:ea typeface="Verdana"/>
              </a:rPr>
              <a:t>**Unfortunately, we do not offer direct behaviour support as part of our service. We recommend a referral to Family HUB/Team around the Early Years**</a:t>
            </a:r>
          </a:p>
        </p:txBody>
      </p:sp>
      <p:sp>
        <p:nvSpPr>
          <p:cNvPr id="9" name="Text Box 2">
            <a:extLst>
              <a:ext uri="{FF2B5EF4-FFF2-40B4-BE49-F238E27FC236}">
                <a16:creationId xmlns:a16="http://schemas.microsoft.com/office/drawing/2014/main" id="{1B93FE35-832A-49B9-8633-8FFD18F2FCBC}"/>
              </a:ext>
            </a:extLst>
          </p:cNvPr>
          <p:cNvSpPr txBox="1">
            <a:spLocks noChangeArrowheads="1"/>
          </p:cNvSpPr>
          <p:nvPr/>
        </p:nvSpPr>
        <p:spPr bwMode="auto">
          <a:xfrm>
            <a:off x="697558" y="4899018"/>
            <a:ext cx="5938986" cy="1671228"/>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9525">
            <a:solidFill>
              <a:srgbClr val="000000"/>
            </a:solidFill>
            <a:miter lim="800000"/>
            <a:headEnd/>
            <a:tailEnd/>
          </a:ln>
        </p:spPr>
        <p:txBody>
          <a:bodyPr rot="0" vert="horz" wrap="square" lIns="51435" tIns="25718" rIns="51435" bIns="25718" anchor="t" anchorCtr="0">
            <a:spAutoFit/>
          </a:bodyPr>
          <a:lstStyle/>
          <a:p>
            <a:pPr>
              <a:lnSpc>
                <a:spcPct val="115000"/>
              </a:lnSpc>
              <a:spcAft>
                <a:spcPts val="563"/>
              </a:spcAft>
            </a:pPr>
            <a:r>
              <a:rPr lang="en-GB" sz="1200" b="1">
                <a:latin typeface="+mj-lt"/>
                <a:ea typeface="Verdana" panose="020B0604030504040204" pitchFamily="34" charset="0"/>
                <a:cs typeface="Times New Roman"/>
              </a:rPr>
              <a:t>3. To accept a referral there also needs to be an element of coordination required</a:t>
            </a:r>
          </a:p>
          <a:p>
            <a:pPr>
              <a:lnSpc>
                <a:spcPct val="115000"/>
              </a:lnSpc>
              <a:spcAft>
                <a:spcPts val="563"/>
              </a:spcAft>
            </a:pPr>
            <a:r>
              <a:rPr lang="en-GB" sz="1200">
                <a:latin typeface="+mj-lt"/>
                <a:ea typeface="Verdana" panose="020B0604030504040204" pitchFamily="34" charset="0"/>
                <a:cs typeface="Times New Roman"/>
              </a:rPr>
              <a:t>For example:</a:t>
            </a:r>
          </a:p>
          <a:p>
            <a:pPr marL="192881" indent="-192881">
              <a:lnSpc>
                <a:spcPct val="115000"/>
              </a:lnSpc>
              <a:buFont typeface="Symbol"/>
              <a:buChar char=""/>
            </a:pPr>
            <a:r>
              <a:rPr lang="en-GB" sz="1200">
                <a:latin typeface="+mj-lt"/>
                <a:ea typeface="Verdana"/>
                <a:cs typeface="Times New Roman"/>
              </a:rPr>
              <a:t>Early Support (Creating a “Family file”, coordinate meetings, coordinate appointments)</a:t>
            </a:r>
          </a:p>
          <a:p>
            <a:pPr marL="192881" indent="-192881">
              <a:lnSpc>
                <a:spcPct val="115000"/>
              </a:lnSpc>
              <a:buFont typeface="Symbol"/>
              <a:buChar char=""/>
            </a:pPr>
            <a:r>
              <a:rPr lang="en-GB" sz="1200">
                <a:latin typeface="+mj-lt"/>
                <a:ea typeface="Verdana" panose="020B0604030504040204" pitchFamily="34" charset="0"/>
                <a:cs typeface="Times New Roman"/>
              </a:rPr>
              <a:t>Liaison with professionals</a:t>
            </a:r>
          </a:p>
          <a:p>
            <a:pPr marL="192881" indent="-192881">
              <a:lnSpc>
                <a:spcPct val="115000"/>
              </a:lnSpc>
              <a:spcAft>
                <a:spcPts val="563"/>
              </a:spcAft>
              <a:buFont typeface="Symbol"/>
              <a:buChar char=""/>
            </a:pPr>
            <a:r>
              <a:rPr lang="en-GB" sz="1200">
                <a:latin typeface="+mj-lt"/>
                <a:ea typeface="Verdana" panose="020B0604030504040204" pitchFamily="34" charset="0"/>
                <a:cs typeface="Times New Roman"/>
              </a:rPr>
              <a:t>Facilitating/attend Multi-agency Meetings</a:t>
            </a:r>
          </a:p>
        </p:txBody>
      </p:sp>
      <p:sp>
        <p:nvSpPr>
          <p:cNvPr id="3" name="Text Box 2">
            <a:extLst>
              <a:ext uri="{FF2B5EF4-FFF2-40B4-BE49-F238E27FC236}">
                <a16:creationId xmlns:a16="http://schemas.microsoft.com/office/drawing/2014/main" id="{A6A95DE8-B57D-4F31-A1E6-E62F53D4ECB1}"/>
              </a:ext>
            </a:extLst>
          </p:cNvPr>
          <p:cNvSpPr txBox="1">
            <a:spLocks noChangeArrowheads="1"/>
          </p:cNvSpPr>
          <p:nvPr/>
        </p:nvSpPr>
        <p:spPr bwMode="auto">
          <a:xfrm>
            <a:off x="697558" y="2087588"/>
            <a:ext cx="5938986" cy="2655860"/>
          </a:xfrm>
          <a:prstGeom prst="rect">
            <a:avLst/>
          </a:prstGeom>
          <a:solidFill>
            <a:schemeClr val="accent5">
              <a:lumMod val="20000"/>
              <a:lumOff val="80000"/>
            </a:schemeClr>
          </a:solidFill>
          <a:ln w="9525">
            <a:solidFill>
              <a:srgbClr val="000000"/>
            </a:solidFill>
            <a:miter lim="800000"/>
            <a:headEnd/>
            <a:tailEnd/>
          </a:ln>
          <a:effectLst>
            <a:glow rad="63500">
              <a:schemeClr val="accent3">
                <a:satMod val="175000"/>
                <a:alpha val="40000"/>
              </a:schemeClr>
            </a:glow>
          </a:effectLst>
        </p:spPr>
        <p:txBody>
          <a:bodyPr rot="0" vert="horz" wrap="square" lIns="51435" tIns="25718" rIns="51435" bIns="25718" anchor="t" anchorCtr="0">
            <a:noAutofit/>
          </a:bodyPr>
          <a:lstStyle/>
          <a:p>
            <a:pPr algn="ctr">
              <a:lnSpc>
                <a:spcPct val="115000"/>
              </a:lnSpc>
              <a:spcAft>
                <a:spcPts val="563"/>
              </a:spcAft>
            </a:pPr>
            <a:r>
              <a:rPr lang="en-GB" sz="1200" b="1" u="sng">
                <a:latin typeface="+mj-lt"/>
                <a:ea typeface="Verdana" panose="020B0604030504040204" pitchFamily="34" charset="0"/>
                <a:cs typeface="Times New Roman"/>
              </a:rPr>
              <a:t>3 point Essential criteria</a:t>
            </a:r>
          </a:p>
          <a:p>
            <a:pPr marL="257175" indent="-257175">
              <a:lnSpc>
                <a:spcPct val="115000"/>
              </a:lnSpc>
              <a:spcAft>
                <a:spcPts val="563"/>
              </a:spcAft>
              <a:buFont typeface="+mj-lt"/>
              <a:buAutoNum type="arabicPeriod"/>
            </a:pPr>
            <a:r>
              <a:rPr lang="en-GB" sz="1200" b="1">
                <a:latin typeface="+mj-lt"/>
                <a:ea typeface="Verdana" panose="020B0604030504040204" pitchFamily="34" charset="0"/>
                <a:cs typeface="Times New Roman"/>
              </a:rPr>
              <a:t>Please note child MUST have seen a paediatrician prior to referral and there needs to be a recognisable additional need identified</a:t>
            </a:r>
            <a:endParaRPr lang="en-GB" sz="1200" b="1" u="sng">
              <a:latin typeface="+mj-lt"/>
              <a:ea typeface="Verdana" panose="020B0604030504040204" pitchFamily="34" charset="0"/>
              <a:cs typeface="Times New Roman"/>
            </a:endParaRPr>
          </a:p>
          <a:p>
            <a:pPr marL="257175" indent="-257175">
              <a:lnSpc>
                <a:spcPct val="115000"/>
              </a:lnSpc>
              <a:spcAft>
                <a:spcPts val="563"/>
              </a:spcAft>
              <a:buFont typeface="+mj-lt"/>
              <a:buAutoNum type="arabicPeriod"/>
            </a:pPr>
            <a:r>
              <a:rPr lang="en-GB" sz="1200" b="1">
                <a:latin typeface="+mj-lt"/>
                <a:ea typeface="Verdana" panose="020B0604030504040204" pitchFamily="34" charset="0"/>
                <a:cs typeface="Times New Roman"/>
              </a:rPr>
              <a:t>There needs to be two or more professionals from specialist agencies already involved with the family prior to referral</a:t>
            </a:r>
          </a:p>
          <a:p>
            <a:pPr>
              <a:lnSpc>
                <a:spcPct val="115000"/>
              </a:lnSpc>
              <a:spcAft>
                <a:spcPts val="563"/>
              </a:spcAft>
            </a:pPr>
            <a:r>
              <a:rPr lang="en-GB" sz="1200">
                <a:latin typeface="+mj-lt"/>
                <a:ea typeface="Verdana" panose="020B0604030504040204" pitchFamily="34" charset="0"/>
                <a:cs typeface="Times New Roman"/>
              </a:rPr>
              <a:t>For example:</a:t>
            </a:r>
          </a:p>
          <a:p>
            <a:pPr>
              <a:lnSpc>
                <a:spcPct val="115000"/>
              </a:lnSpc>
              <a:spcAft>
                <a:spcPts val="563"/>
              </a:spcAft>
            </a:pPr>
            <a:r>
              <a:rPr lang="en-GB" sz="1200">
                <a:latin typeface="+mj-lt"/>
                <a:ea typeface="Verdana" panose="020B0604030504040204" pitchFamily="34" charset="0"/>
                <a:cs typeface="Times New Roman"/>
              </a:rPr>
              <a:t>*Paediatrician	*Physiotherapy	*Occupational Therapy	</a:t>
            </a:r>
          </a:p>
          <a:p>
            <a:pPr>
              <a:lnSpc>
                <a:spcPct val="115000"/>
              </a:lnSpc>
              <a:spcAft>
                <a:spcPts val="563"/>
              </a:spcAft>
            </a:pPr>
            <a:r>
              <a:rPr lang="en-GB" sz="1200">
                <a:latin typeface="+mj-lt"/>
                <a:ea typeface="Verdana" panose="020B0604030504040204" pitchFamily="34" charset="0"/>
                <a:cs typeface="Times New Roman"/>
              </a:rPr>
              <a:t>*Speech Therapy	*Dietician	   	*Portage   		</a:t>
            </a:r>
          </a:p>
          <a:p>
            <a:pPr>
              <a:lnSpc>
                <a:spcPct val="115000"/>
              </a:lnSpc>
              <a:spcAft>
                <a:spcPts val="563"/>
              </a:spcAft>
            </a:pPr>
            <a:r>
              <a:rPr lang="en-GB" sz="1200">
                <a:latin typeface="+mj-lt"/>
                <a:ea typeface="Verdana" panose="020B0604030504040204" pitchFamily="34" charset="0"/>
                <a:cs typeface="Times New Roman"/>
              </a:rPr>
              <a:t>*Community Nurse    	*Early Years SEND 	</a:t>
            </a:r>
            <a:r>
              <a:rPr lang="en-GB" sz="1200">
                <a:ea typeface="Verdana" panose="020B0604030504040204" pitchFamily="34" charset="0"/>
                <a:cs typeface="Times New Roman"/>
              </a:rPr>
              <a:t>*Learning Disability Nurse </a:t>
            </a:r>
            <a:endParaRPr lang="en-GB" sz="1200">
              <a:latin typeface="+mj-lt"/>
              <a:ea typeface="Verdana" panose="020B0604030504040204" pitchFamily="34" charset="0"/>
              <a:cs typeface="Times New Roman"/>
            </a:endParaRPr>
          </a:p>
        </p:txBody>
      </p:sp>
      <p:sp>
        <p:nvSpPr>
          <p:cNvPr id="4" name="TextBox 3">
            <a:extLst>
              <a:ext uri="{FF2B5EF4-FFF2-40B4-BE49-F238E27FC236}">
                <a16:creationId xmlns:a16="http://schemas.microsoft.com/office/drawing/2014/main" id="{9119A22E-E4A7-9E89-CE2A-7B6EDAB5B62F}"/>
              </a:ext>
            </a:extLst>
          </p:cNvPr>
          <p:cNvSpPr txBox="1"/>
          <p:nvPr/>
        </p:nvSpPr>
        <p:spPr>
          <a:xfrm>
            <a:off x="6850857" y="2290556"/>
            <a:ext cx="1821656" cy="1754326"/>
          </a:xfrm>
          <a:prstGeom prst="rect">
            <a:avLst/>
          </a:prstGeom>
          <a:solidFill>
            <a:schemeClr val="accent4">
              <a:lumMod val="40000"/>
              <a:lumOff val="60000"/>
            </a:schemeClr>
          </a:solidFill>
        </p:spPr>
        <p:txBody>
          <a:bodyPr wrap="square" rtlCol="0">
            <a:spAutoFit/>
          </a:bodyPr>
          <a:lstStyle/>
          <a:p>
            <a:pPr algn="ctr"/>
            <a:r>
              <a:rPr lang="en-US" sz="1350"/>
              <a:t>This offer is for Under 5’s only.</a:t>
            </a:r>
          </a:p>
          <a:p>
            <a:pPr algn="ctr"/>
            <a:r>
              <a:rPr lang="en-US" sz="1350"/>
              <a:t>In exceptional cases we will consider over 5’s dependent upon family need &amp; our capacity</a:t>
            </a:r>
            <a:endParaRPr lang="en-GB" sz="1350"/>
          </a:p>
        </p:txBody>
      </p:sp>
      <p:pic>
        <p:nvPicPr>
          <p:cNvPr id="1027" name="Picture 3" descr="The WESAIL logo. In a green speech bubble is white text with the words Early Support Advice Information Liaison service. Underneath in green are the words Wakefield WESAIL.">
            <a:extLst>
              <a:ext uri="{FF2B5EF4-FFF2-40B4-BE49-F238E27FC236}">
                <a16:creationId xmlns:a16="http://schemas.microsoft.com/office/drawing/2014/main" id="{C86EEF78-447C-9ECF-067E-A658C083A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322" y="907288"/>
            <a:ext cx="1437031" cy="99417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descr="A dark green arrow pointing right. The words Family Action are on the arrow in white text.">
            <a:extLst>
              <a:ext uri="{FF2B5EF4-FFF2-40B4-BE49-F238E27FC236}">
                <a16:creationId xmlns:a16="http://schemas.microsoft.com/office/drawing/2014/main" id="{EB3B960B-3D70-1BF2-397D-FA37D28861BE}"/>
              </a:ext>
            </a:extLst>
          </p:cNvPr>
          <p:cNvPicPr>
            <a:picLocks noChangeAspect="1"/>
          </p:cNvPicPr>
          <p:nvPr/>
        </p:nvPicPr>
        <p:blipFill>
          <a:blip r:embed="rId3"/>
          <a:stretch>
            <a:fillRect/>
          </a:stretch>
        </p:blipFill>
        <p:spPr>
          <a:xfrm>
            <a:off x="432297" y="908646"/>
            <a:ext cx="1276091" cy="929129"/>
          </a:xfrm>
          <a:prstGeom prst="rect">
            <a:avLst/>
          </a:prstGeom>
        </p:spPr>
      </p:pic>
      <p:sp>
        <p:nvSpPr>
          <p:cNvPr id="2" name="Title 1">
            <a:extLst>
              <a:ext uri="{FF2B5EF4-FFF2-40B4-BE49-F238E27FC236}">
                <a16:creationId xmlns:a16="http://schemas.microsoft.com/office/drawing/2014/main" id="{0CB6847D-E93D-49D7-B819-915A093F2AD1}"/>
              </a:ext>
            </a:extLst>
          </p:cNvPr>
          <p:cNvSpPr>
            <a:spLocks noGrp="1"/>
          </p:cNvSpPr>
          <p:nvPr>
            <p:ph type="title"/>
          </p:nvPr>
        </p:nvSpPr>
        <p:spPr>
          <a:xfrm>
            <a:off x="631031" y="1145539"/>
            <a:ext cx="7886700" cy="994172"/>
          </a:xfrm>
        </p:spPr>
        <p:txBody>
          <a:bodyPr>
            <a:normAutofit fontScale="90000"/>
          </a:bodyPr>
          <a:lstStyle/>
          <a:p>
            <a:pPr algn="ctr"/>
            <a:r>
              <a:rPr lang="en-GB" sz="3000">
                <a:solidFill>
                  <a:srgbClr val="92D050"/>
                </a:solidFill>
                <a:ea typeface="Verdana"/>
              </a:rPr>
              <a:t>Complex Pre Worker offer</a:t>
            </a:r>
            <a:br>
              <a:rPr lang="en-GB" sz="3000">
                <a:ea typeface="Verdana" panose="020B0604030504040204" pitchFamily="34" charset="0"/>
              </a:rPr>
            </a:br>
            <a:r>
              <a:rPr lang="en-GB" sz="3000">
                <a:solidFill>
                  <a:srgbClr val="92D050"/>
                </a:solidFill>
                <a:ea typeface="Verdana"/>
              </a:rPr>
              <a:t>Referral criteria</a:t>
            </a:r>
            <a:endParaRPr lang="en-GB" sz="3000">
              <a:ea typeface="Verdana"/>
            </a:endParaRPr>
          </a:p>
        </p:txBody>
      </p:sp>
    </p:spTree>
    <p:extLst>
      <p:ext uri="{BB962C8B-B14F-4D97-AF65-F5344CB8AC3E}">
        <p14:creationId xmlns:p14="http://schemas.microsoft.com/office/powerpoint/2010/main" val="185750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6847-4C39-4DAE-B075-B49FE9708324}"/>
              </a:ext>
            </a:extLst>
          </p:cNvPr>
          <p:cNvSpPr>
            <a:spLocks noGrp="1"/>
          </p:cNvSpPr>
          <p:nvPr>
            <p:ph type="title"/>
          </p:nvPr>
        </p:nvSpPr>
        <p:spPr/>
        <p:txBody>
          <a:bodyPr>
            <a:normAutofit/>
          </a:bodyPr>
          <a:lstStyle/>
          <a:p>
            <a:r>
              <a:rPr lang="en-GB" dirty="0">
                <a:solidFill>
                  <a:srgbClr val="92D050"/>
                </a:solidFill>
                <a:latin typeface="VAG Rounded Std"/>
                <a:ea typeface="Verdana"/>
              </a:rPr>
              <a:t>Family Line by Family Action</a:t>
            </a:r>
          </a:p>
        </p:txBody>
      </p:sp>
      <p:pic>
        <p:nvPicPr>
          <p:cNvPr id="6" name="Picture 6" descr="Family Line supports adult family members via telephone, text, email and web chat. Call 08088026666. Text 07537404282. Email familyline@family-action.org.uk. This service is available Monday to Friday 9am to 9pm.">
            <a:extLst>
              <a:ext uri="{FF2B5EF4-FFF2-40B4-BE49-F238E27FC236}">
                <a16:creationId xmlns:a16="http://schemas.microsoft.com/office/drawing/2014/main" id="{F1895F76-1892-DD68-41C5-0BB0A9703F0B}"/>
              </a:ext>
            </a:extLst>
          </p:cNvPr>
          <p:cNvPicPr>
            <a:picLocks noChangeAspect="1"/>
          </p:cNvPicPr>
          <p:nvPr/>
        </p:nvPicPr>
        <p:blipFill>
          <a:blip r:embed="rId2"/>
          <a:stretch>
            <a:fillRect/>
          </a:stretch>
        </p:blipFill>
        <p:spPr>
          <a:xfrm>
            <a:off x="993914" y="1140100"/>
            <a:ext cx="7782338" cy="4975365"/>
          </a:xfrm>
          <a:prstGeom prst="rect">
            <a:avLst/>
          </a:prstGeom>
        </p:spPr>
      </p:pic>
    </p:spTree>
    <p:extLst>
      <p:ext uri="{BB962C8B-B14F-4D97-AF65-F5344CB8AC3E}">
        <p14:creationId xmlns:p14="http://schemas.microsoft.com/office/powerpoint/2010/main" val="293782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3" y="-131839"/>
            <a:ext cx="8229600" cy="1143000"/>
          </a:xfrm>
        </p:spPr>
        <p:txBody>
          <a:bodyPr/>
          <a:lstStyle/>
          <a:p>
            <a:r>
              <a:rPr lang="en-GB" dirty="0">
                <a:solidFill>
                  <a:srgbClr val="92D050"/>
                </a:solidFill>
                <a:latin typeface="VAG Rounded Std"/>
              </a:rPr>
              <a:t>Local Offer</a:t>
            </a:r>
          </a:p>
        </p:txBody>
      </p:sp>
      <p:sp>
        <p:nvSpPr>
          <p:cNvPr id="3" name="TextBox 2"/>
          <p:cNvSpPr txBox="1"/>
          <p:nvPr/>
        </p:nvSpPr>
        <p:spPr>
          <a:xfrm>
            <a:off x="323527" y="5243099"/>
            <a:ext cx="8496944" cy="1661993"/>
          </a:xfrm>
          <a:prstGeom prst="rect">
            <a:avLst/>
          </a:prstGeom>
          <a:noFill/>
        </p:spPr>
        <p:txBody>
          <a:bodyPr wrap="square" rtlCol="0">
            <a:spAutoFit/>
          </a:bodyPr>
          <a:lstStyle/>
          <a:p>
            <a:pPr algn="ctr"/>
            <a:r>
              <a:rPr lang="en-US" sz="2100">
                <a:solidFill>
                  <a:srgbClr val="92D050"/>
                </a:solidFill>
                <a:latin typeface="VAG Rounded Std" panose="020F0502020204020204" pitchFamily="34" charset="0"/>
              </a:rPr>
              <a:t>The local offer website is a legal requirement that provides information and support available for families with children and young people aged 0-25 years with special educational needs and/or disabilities in the Wakefield district</a:t>
            </a:r>
          </a:p>
          <a:p>
            <a:pPr algn="ctr"/>
            <a:endParaRPr lang="en-GB">
              <a:solidFill>
                <a:srgbClr val="92D050"/>
              </a:solidFill>
            </a:endParaRPr>
          </a:p>
        </p:txBody>
      </p:sp>
      <p:pic>
        <p:nvPicPr>
          <p:cNvPr id="4" name="Picture 4">
            <a:extLst>
              <a:ext uri="{FF2B5EF4-FFF2-40B4-BE49-F238E27FC236}">
                <a16:creationId xmlns:a16="http://schemas.microsoft.com/office/drawing/2014/main" id="{733ECCFF-7284-1FA8-391F-7DEE66623DF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985774" y="2079501"/>
            <a:ext cx="5584457" cy="2737334"/>
          </a:xfrm>
          <a:prstGeom prst="rect">
            <a:avLst/>
          </a:prstGeom>
        </p:spPr>
      </p:pic>
      <p:sp>
        <p:nvSpPr>
          <p:cNvPr id="6" name="Rectangle 5">
            <a:extLst>
              <a:ext uri="{FF2B5EF4-FFF2-40B4-BE49-F238E27FC236}">
                <a16:creationId xmlns:a16="http://schemas.microsoft.com/office/drawing/2014/main" id="{4F44E012-7A9E-93C3-EA80-3D58B649DBF5}"/>
              </a:ext>
            </a:extLst>
          </p:cNvPr>
          <p:cNvSpPr/>
          <p:nvPr/>
        </p:nvSpPr>
        <p:spPr>
          <a:xfrm>
            <a:off x="541185" y="1247509"/>
            <a:ext cx="7992888" cy="830997"/>
          </a:xfrm>
          <a:prstGeom prst="rect">
            <a:avLst/>
          </a:prstGeom>
        </p:spPr>
        <p:txBody>
          <a:bodyPr wrap="square">
            <a:spAutoFit/>
          </a:bodyPr>
          <a:lstStyle/>
          <a:p>
            <a:pPr algn="ctr"/>
            <a:r>
              <a:rPr lang="en-GB" sz="2400" b="1" dirty="0">
                <a:latin typeface="VAG Rounded Std" panose="020F0502020204020204" pitchFamily="34" charset="0"/>
                <a:ea typeface="Verdana" panose="020B0604030504040204" pitchFamily="34" charset="0"/>
                <a:cs typeface="Verdana" panose="020B0604030504040204" pitchFamily="34" charset="0"/>
                <a:hlinkClick r:id="rId3"/>
              </a:rPr>
              <a:t>https://wakefield.mylocaloffer.org/</a:t>
            </a:r>
            <a:endParaRPr lang="en-GB" sz="2400" b="1" dirty="0">
              <a:latin typeface="VAG Rounded Std" panose="020F0502020204020204" pitchFamily="34" charset="0"/>
              <a:ea typeface="Verdana" panose="020B0604030504040204" pitchFamily="34" charset="0"/>
              <a:cs typeface="Verdana" panose="020B0604030504040204" pitchFamily="34" charset="0"/>
            </a:endParaRPr>
          </a:p>
          <a:p>
            <a:pPr algn="ctr"/>
            <a:endParaRPr lang="en-GB" sz="2400" b="1" dirty="0">
              <a:latin typeface="VAG Rounded Std" panose="020F05020202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5522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s a screenshot of the key links on the Local Offer website homepage. These are education, health and care plans, short breaks, preparing for adulthood, autism, the Information Network, WESAIL, Accessibility and feedback.">
            <a:extLst>
              <a:ext uri="{FF2B5EF4-FFF2-40B4-BE49-F238E27FC236}">
                <a16:creationId xmlns:a16="http://schemas.microsoft.com/office/drawing/2014/main" id="{6C24ED25-C977-5331-9F90-A2CFFE44FE8D}"/>
              </a:ext>
            </a:extLst>
          </p:cNvPr>
          <p:cNvPicPr>
            <a:picLocks noChangeAspect="1"/>
          </p:cNvPicPr>
          <p:nvPr/>
        </p:nvPicPr>
        <p:blipFill>
          <a:blip r:embed="rId2"/>
          <a:stretch>
            <a:fillRect/>
          </a:stretch>
        </p:blipFill>
        <p:spPr>
          <a:xfrm>
            <a:off x="650987" y="3075987"/>
            <a:ext cx="7839429" cy="3782013"/>
          </a:xfrm>
          <a:prstGeom prst="rect">
            <a:avLst/>
          </a:prstGeom>
        </p:spPr>
      </p:pic>
      <p:pic>
        <p:nvPicPr>
          <p:cNvPr id="7" name="Picture 6" descr="This is a screen shot of the three directories on the Local Offer website. These directories are for education providers, services and things to do.">
            <a:extLst>
              <a:ext uri="{FF2B5EF4-FFF2-40B4-BE49-F238E27FC236}">
                <a16:creationId xmlns:a16="http://schemas.microsoft.com/office/drawing/2014/main" id="{4428CAC8-7ED2-AF55-3E7D-47FAF335ACD5}"/>
              </a:ext>
            </a:extLst>
          </p:cNvPr>
          <p:cNvPicPr>
            <a:picLocks noChangeAspect="1"/>
          </p:cNvPicPr>
          <p:nvPr/>
        </p:nvPicPr>
        <p:blipFill>
          <a:blip r:embed="rId3"/>
          <a:stretch>
            <a:fillRect/>
          </a:stretch>
        </p:blipFill>
        <p:spPr>
          <a:xfrm>
            <a:off x="1114483" y="872915"/>
            <a:ext cx="6915034" cy="2202160"/>
          </a:xfrm>
          <a:prstGeom prst="rect">
            <a:avLst/>
          </a:prstGeom>
        </p:spPr>
      </p:pic>
      <p:sp>
        <p:nvSpPr>
          <p:cNvPr id="3" name="Title 1">
            <a:extLst>
              <a:ext uri="{FF2B5EF4-FFF2-40B4-BE49-F238E27FC236}">
                <a16:creationId xmlns:a16="http://schemas.microsoft.com/office/drawing/2014/main" id="{EDFCD5D4-D650-C0DA-E873-E0421B62ABEA}"/>
              </a:ext>
            </a:extLst>
          </p:cNvPr>
          <p:cNvSpPr txBox="1">
            <a:spLocks noGrp="1"/>
          </p:cNvSpPr>
          <p:nvPr>
            <p:ph type="title" idx="4294967295"/>
          </p:nvPr>
        </p:nvSpPr>
        <p:spPr>
          <a:xfrm>
            <a:off x="457346" y="296786"/>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kumimoji="0" lang="en-GB" sz="4400" b="0" i="0" u="none" strike="noStrike" kern="1200" cap="none" spc="0" normalizeH="0" baseline="0" noProof="0" dirty="0">
                <a:ln>
                  <a:noFill/>
                </a:ln>
                <a:solidFill>
                  <a:srgbClr val="92D050"/>
                </a:solidFill>
                <a:effectLst/>
                <a:uLnTx/>
                <a:uFillTx/>
                <a:latin typeface="VAG Rounded Std"/>
                <a:ea typeface="+mj-ea"/>
                <a:cs typeface="+mj-cs"/>
              </a:rPr>
              <a:t>Local Offer</a:t>
            </a:r>
            <a:r>
              <a:rPr lang="en-GB" dirty="0">
                <a:solidFill>
                  <a:srgbClr val="92D050"/>
                </a:solidFill>
                <a:latin typeface="VAG Rounded Std"/>
              </a:rPr>
              <a:t> Continued</a:t>
            </a:r>
            <a:endParaRPr kumimoji="0" lang="en-GB" sz="4400" b="0" i="0" u="none" strike="noStrike" kern="1200" cap="none" spc="0" normalizeH="0" baseline="0" noProof="0" dirty="0">
              <a:ln>
                <a:noFill/>
              </a:ln>
              <a:solidFill>
                <a:srgbClr val="92D050"/>
              </a:solidFill>
              <a:effectLst/>
              <a:uLnTx/>
              <a:uFillTx/>
              <a:latin typeface="VAG Rounded Std"/>
              <a:ea typeface="+mj-ea"/>
              <a:cs typeface="+mj-cs"/>
            </a:endParaRPr>
          </a:p>
        </p:txBody>
      </p:sp>
    </p:spTree>
    <p:extLst>
      <p:ext uri="{BB962C8B-B14F-4D97-AF65-F5344CB8AC3E}">
        <p14:creationId xmlns:p14="http://schemas.microsoft.com/office/powerpoint/2010/main" val="40712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The carousel is a large rectangle of information on the homepage of the Local Offer website. There are white arrows on the left and right to show you can scroll through information on the carousel.">
            <a:extLst>
              <a:ext uri="{FF2B5EF4-FFF2-40B4-BE49-F238E27FC236}">
                <a16:creationId xmlns:a16="http://schemas.microsoft.com/office/drawing/2014/main" id="{6C62A1C6-8D79-FAB2-1F04-A1FB096AE424}"/>
              </a:ext>
            </a:extLst>
          </p:cNvPr>
          <p:cNvPicPr>
            <a:picLocks noChangeAspect="1"/>
          </p:cNvPicPr>
          <p:nvPr/>
        </p:nvPicPr>
        <p:blipFill>
          <a:blip r:embed="rId3"/>
          <a:stretch>
            <a:fillRect/>
          </a:stretch>
        </p:blipFill>
        <p:spPr>
          <a:xfrm>
            <a:off x="1787237" y="4885917"/>
            <a:ext cx="5029199" cy="1585430"/>
          </a:xfrm>
          <a:prstGeom prst="rect">
            <a:avLst/>
          </a:prstGeom>
        </p:spPr>
      </p:pic>
      <p:pic>
        <p:nvPicPr>
          <p:cNvPr id="9" name="Picture 8" descr="The accessibility icon is a blue circle with a wheelchair user in white.">
            <a:extLst>
              <a:ext uri="{FF2B5EF4-FFF2-40B4-BE49-F238E27FC236}">
                <a16:creationId xmlns:a16="http://schemas.microsoft.com/office/drawing/2014/main" id="{02396841-E073-037A-81EB-402E2B07D7A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371672" y="1932669"/>
            <a:ext cx="1276528" cy="1190791"/>
          </a:xfrm>
          <a:prstGeom prst="rect">
            <a:avLst/>
          </a:prstGeom>
        </p:spPr>
      </p:pic>
      <p:sp>
        <p:nvSpPr>
          <p:cNvPr id="7" name="Content Placeholder 6"/>
          <p:cNvSpPr>
            <a:spLocks noGrp="1"/>
          </p:cNvSpPr>
          <p:nvPr>
            <p:ph sz="half" idx="2"/>
          </p:nvPr>
        </p:nvSpPr>
        <p:spPr>
          <a:xfrm>
            <a:off x="4648200" y="1859972"/>
            <a:ext cx="4038600" cy="3143973"/>
          </a:xfrm>
        </p:spPr>
        <p:txBody>
          <a:bodyPr vert="horz" lIns="91440" tIns="45720" rIns="91440" bIns="45720" rtlCol="0" anchor="t">
            <a:normAutofit fontScale="92500" lnSpcReduction="10000"/>
          </a:bodyPr>
          <a:lstStyle/>
          <a:p>
            <a:pPr marL="0" indent="0">
              <a:buNone/>
            </a:pPr>
            <a:r>
              <a:rPr lang="en-GB" sz="2400" b="1" dirty="0">
                <a:latin typeface="VAG Rounded Std"/>
              </a:rPr>
              <a:t>Accessibility:</a:t>
            </a:r>
          </a:p>
          <a:p>
            <a:r>
              <a:rPr lang="en-GB" sz="2400" dirty="0">
                <a:latin typeface="VAG Rounded Std"/>
              </a:rPr>
              <a:t>Google translate</a:t>
            </a:r>
          </a:p>
          <a:p>
            <a:r>
              <a:rPr lang="en-GB" sz="2400" dirty="0">
                <a:latin typeface="VAG Rounded Std"/>
              </a:rPr>
              <a:t>Font change (size/colour)</a:t>
            </a:r>
          </a:p>
          <a:p>
            <a:r>
              <a:rPr lang="en-GB" sz="2400" dirty="0">
                <a:latin typeface="VAG Rounded Std"/>
              </a:rPr>
              <a:t>Screen readers</a:t>
            </a:r>
            <a:endParaRPr lang="en-GB" sz="2400" dirty="0">
              <a:latin typeface="VAG Rounded Std" panose="020F0502020204020204" pitchFamily="34" charset="0"/>
            </a:endParaRPr>
          </a:p>
          <a:p>
            <a:endParaRPr lang="en-GB" sz="2400" b="1" dirty="0">
              <a:latin typeface="VAG Rounded Std" panose="020F0502020204020204" pitchFamily="34" charset="0"/>
            </a:endParaRPr>
          </a:p>
          <a:p>
            <a:pPr marL="0" indent="0">
              <a:buNone/>
            </a:pPr>
            <a:r>
              <a:rPr lang="en-GB" sz="2400" b="1" dirty="0">
                <a:latin typeface="VAG Rounded Std"/>
              </a:rPr>
              <a:t>My favourites &amp; booklet</a:t>
            </a:r>
          </a:p>
          <a:p>
            <a:pPr marL="0" indent="0">
              <a:buNone/>
            </a:pPr>
            <a:endParaRPr lang="en-GB" sz="2400" b="1" dirty="0">
              <a:latin typeface="VAG Rounded Std" panose="020F0502020204020204" pitchFamily="34" charset="0"/>
            </a:endParaRPr>
          </a:p>
          <a:p>
            <a:pPr marL="0" indent="0">
              <a:buNone/>
            </a:pPr>
            <a:r>
              <a:rPr lang="en-GB" sz="2400" b="1" dirty="0">
                <a:latin typeface="VAG Rounded Std"/>
              </a:rPr>
              <a:t>Carousel</a:t>
            </a:r>
            <a:endParaRPr lang="en-GB" sz="2400" b="1" dirty="0">
              <a:latin typeface="VAG Rounded Std" panose="020F0502020204020204" pitchFamily="34" charset="0"/>
            </a:endParaRPr>
          </a:p>
        </p:txBody>
      </p:sp>
      <p:pic>
        <p:nvPicPr>
          <p:cNvPr id="2" name="Picture 2">
            <a:extLst>
              <a:ext uri="{FF2B5EF4-FFF2-40B4-BE49-F238E27FC236}">
                <a16:creationId xmlns:a16="http://schemas.microsoft.com/office/drawing/2014/main" id="{252D15EC-98BA-164B-328A-ED81344FBDE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72000" y="1258031"/>
            <a:ext cx="3325090" cy="518085"/>
          </a:xfrm>
          <a:prstGeom prst="rect">
            <a:avLst/>
          </a:prstGeom>
        </p:spPr>
      </p:pic>
      <p:pic>
        <p:nvPicPr>
          <p:cNvPr id="3" name="Picture 3" descr="Feedback buttons the Local Offer website are a green smiley face and a red sad face.">
            <a:extLst>
              <a:ext uri="{FF2B5EF4-FFF2-40B4-BE49-F238E27FC236}">
                <a16:creationId xmlns:a16="http://schemas.microsoft.com/office/drawing/2014/main" id="{3E978AC0-5FB4-0ABE-6048-4DDA2CBA073B}"/>
              </a:ext>
            </a:extLst>
          </p:cNvPr>
          <p:cNvPicPr>
            <a:picLocks noChangeAspect="1"/>
          </p:cNvPicPr>
          <p:nvPr/>
        </p:nvPicPr>
        <p:blipFill>
          <a:blip r:embed="rId6"/>
          <a:stretch>
            <a:fillRect/>
          </a:stretch>
        </p:blipFill>
        <p:spPr>
          <a:xfrm>
            <a:off x="644237" y="2687869"/>
            <a:ext cx="2743200" cy="1336788"/>
          </a:xfrm>
          <a:prstGeom prst="rect">
            <a:avLst/>
          </a:prstGeom>
        </p:spPr>
      </p:pic>
      <p:sp>
        <p:nvSpPr>
          <p:cNvPr id="6" name="Content Placeholder 5"/>
          <p:cNvSpPr>
            <a:spLocks noGrp="1"/>
          </p:cNvSpPr>
          <p:nvPr>
            <p:ph sz="half" idx="1"/>
          </p:nvPr>
        </p:nvSpPr>
        <p:spPr>
          <a:xfrm>
            <a:off x="457200" y="1610591"/>
            <a:ext cx="4038600" cy="941203"/>
          </a:xfrm>
        </p:spPr>
        <p:txBody>
          <a:bodyPr vert="horz" lIns="91440" tIns="45720" rIns="91440" bIns="45720" rtlCol="0" anchor="t">
            <a:normAutofit fontScale="92500" lnSpcReduction="10000"/>
          </a:bodyPr>
          <a:lstStyle/>
          <a:p>
            <a:r>
              <a:rPr lang="en-GB" dirty="0">
                <a:latin typeface="VAG Rounded Std"/>
              </a:rPr>
              <a:t>How to use this site</a:t>
            </a:r>
          </a:p>
          <a:p>
            <a:r>
              <a:rPr lang="en-GB" dirty="0">
                <a:latin typeface="VAG Rounded Std"/>
              </a:rPr>
              <a:t>Feedback</a:t>
            </a: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a typeface="Verdana"/>
            </a:endParaRPr>
          </a:p>
          <a:p>
            <a:pPr marL="0" indent="0">
              <a:buNone/>
            </a:pPr>
            <a:endParaRPr lang="en-GB" b="1" dirty="0">
              <a:latin typeface="Verdana"/>
              <a:ea typeface="Verdana"/>
            </a:endParaRPr>
          </a:p>
          <a:p>
            <a:endParaRPr lang="en-GB" dirty="0">
              <a:ea typeface="Verdana"/>
            </a:endParaRPr>
          </a:p>
        </p:txBody>
      </p:sp>
      <p:sp>
        <p:nvSpPr>
          <p:cNvPr id="5" name="Title 4"/>
          <p:cNvSpPr>
            <a:spLocks noGrp="1"/>
          </p:cNvSpPr>
          <p:nvPr>
            <p:ph type="title"/>
          </p:nvPr>
        </p:nvSpPr>
        <p:spPr/>
        <p:txBody>
          <a:bodyPr/>
          <a:lstStyle/>
          <a:p>
            <a:r>
              <a:rPr lang="en-GB">
                <a:solidFill>
                  <a:srgbClr val="92D050"/>
                </a:solidFill>
                <a:latin typeface="VAG Rounded Std" panose="020F0502020204020204" pitchFamily="34" charset="0"/>
              </a:rPr>
              <a:t>Highlights to remember</a:t>
            </a:r>
          </a:p>
        </p:txBody>
      </p:sp>
    </p:spTree>
    <p:extLst>
      <p:ext uri="{BB962C8B-B14F-4D97-AF65-F5344CB8AC3E}">
        <p14:creationId xmlns:p14="http://schemas.microsoft.com/office/powerpoint/2010/main" val="1622183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solidFill>
                  <a:srgbClr val="92D050"/>
                </a:solidFill>
                <a:latin typeface="VAG Rounded Std" panose="020F0502020204020204" pitchFamily="34" charset="0"/>
              </a:rPr>
              <a:t>Wakefield's Local Offer is more than just a website</a:t>
            </a:r>
          </a:p>
        </p:txBody>
      </p:sp>
      <p:sp>
        <p:nvSpPr>
          <p:cNvPr id="4" name="Content Placeholder 3"/>
          <p:cNvSpPr>
            <a:spLocks noGrp="1"/>
          </p:cNvSpPr>
          <p:nvPr>
            <p:ph idx="1"/>
          </p:nvPr>
        </p:nvSpPr>
        <p:spPr/>
        <p:txBody>
          <a:bodyPr vert="horz" lIns="91440" tIns="45720" rIns="91440" bIns="45720" rtlCol="0" anchor="t">
            <a:normAutofit/>
          </a:bodyPr>
          <a:lstStyle/>
          <a:p>
            <a:r>
              <a:rPr lang="en-US" dirty="0">
                <a:latin typeface="VAG Rounded Std"/>
              </a:rPr>
              <a:t>We produce a newsletter known as “News and Views”</a:t>
            </a:r>
          </a:p>
          <a:p>
            <a:r>
              <a:rPr lang="en-US" dirty="0">
                <a:latin typeface="VAG Rounded Std"/>
              </a:rPr>
              <a:t>We provide support via the Local Offer email inbox</a:t>
            </a:r>
            <a:endParaRPr lang="en-US">
              <a:latin typeface="VAG Rounded Std"/>
              <a:ea typeface="Verdana"/>
            </a:endParaRPr>
          </a:p>
          <a:p>
            <a:r>
              <a:rPr lang="en-US" dirty="0">
                <a:latin typeface="VAG Rounded Std"/>
              </a:rPr>
              <a:t>We use social media to provide information and announcements about the Local Offer as well as showcasing other services</a:t>
            </a:r>
            <a:endParaRPr lang="en-US" dirty="0">
              <a:latin typeface="VAG Rounded Std"/>
              <a:ea typeface="Verdana"/>
            </a:endParaRPr>
          </a:p>
          <a:p>
            <a:endParaRPr lang="en-GB">
              <a:latin typeface="VAG Rounded Std" panose="020F0502020204020204" pitchFamily="34" charset="0"/>
            </a:endParaRPr>
          </a:p>
        </p:txBody>
      </p:sp>
    </p:spTree>
    <p:extLst>
      <p:ext uri="{BB962C8B-B14F-4D97-AF65-F5344CB8AC3E}">
        <p14:creationId xmlns:p14="http://schemas.microsoft.com/office/powerpoint/2010/main" val="425101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92D050"/>
                </a:solidFill>
                <a:latin typeface="VAG Rounded Std" panose="020F0502020204020204" pitchFamily="34" charset="0"/>
              </a:rPr>
              <a:t>News &amp; Views</a:t>
            </a:r>
          </a:p>
        </p:txBody>
      </p:sp>
      <p:sp>
        <p:nvSpPr>
          <p:cNvPr id="3" name="Content Placeholder 2"/>
          <p:cNvSpPr>
            <a:spLocks noGrp="1"/>
          </p:cNvSpPr>
          <p:nvPr>
            <p:ph idx="1"/>
          </p:nvPr>
        </p:nvSpPr>
        <p:spPr/>
        <p:txBody>
          <a:bodyPr vert="horz" lIns="91440" tIns="45720" rIns="91440" bIns="45720" rtlCol="0" anchor="t">
            <a:normAutofit fontScale="25000" lnSpcReduction="20000"/>
          </a:bodyPr>
          <a:lstStyle/>
          <a:p>
            <a:pPr marL="0" indent="0" algn="ctr">
              <a:buNone/>
            </a:pPr>
            <a:r>
              <a:rPr lang="en-US" sz="8000" dirty="0">
                <a:latin typeface="VAG Rounded Std"/>
              </a:rPr>
              <a:t>Is a quarterly newsletter which features key services, support, activities, events and news about what is available in the local area</a:t>
            </a:r>
          </a:p>
          <a:p>
            <a:pPr marL="0" indent="0" algn="ctr">
              <a:buNone/>
            </a:pPr>
            <a:endParaRPr lang="en-US" sz="8000" dirty="0">
              <a:latin typeface="VAG Rounded Std" panose="020F0502020204020204" pitchFamily="34" charset="0"/>
            </a:endParaRPr>
          </a:p>
          <a:p>
            <a:r>
              <a:rPr lang="en-US" sz="8000" dirty="0">
                <a:latin typeface="VAG Rounded Std"/>
              </a:rPr>
              <a:t>Any service can contribute to this</a:t>
            </a:r>
          </a:p>
          <a:p>
            <a:r>
              <a:rPr lang="en-US" sz="8000" dirty="0">
                <a:latin typeface="VAG Rounded Std"/>
              </a:rPr>
              <a:t>Stories and ideas from parents/</a:t>
            </a:r>
            <a:r>
              <a:rPr lang="en-US" sz="8000" dirty="0" err="1">
                <a:latin typeface="VAG Rounded Std"/>
              </a:rPr>
              <a:t>carers</a:t>
            </a:r>
            <a:r>
              <a:rPr lang="en-US" sz="8000" dirty="0">
                <a:latin typeface="VAG Rounded Std"/>
              </a:rPr>
              <a:t> and young people are also welcomed</a:t>
            </a:r>
          </a:p>
          <a:p>
            <a:r>
              <a:rPr lang="en-US" sz="8000" dirty="0">
                <a:latin typeface="VAG Rounded Std"/>
              </a:rPr>
              <a:t>Hard copies are posted to those on the information network (disabled children’s register) and occasionally we attend events</a:t>
            </a:r>
          </a:p>
          <a:p>
            <a:r>
              <a:rPr lang="en-US" sz="8000" dirty="0">
                <a:latin typeface="VAG Rounded Std"/>
              </a:rPr>
              <a:t>Requests for copies can be made via the email below</a:t>
            </a:r>
          </a:p>
          <a:p>
            <a:r>
              <a:rPr lang="en-US" sz="8000" dirty="0">
                <a:latin typeface="VAG Rounded Std"/>
              </a:rPr>
              <a:t>Shared virtually via our Facebook page</a:t>
            </a:r>
            <a:endParaRPr lang="en-US" sz="8000" dirty="0">
              <a:latin typeface="VAG Rounded Std" panose="020F0502020204020204" pitchFamily="34" charset="0"/>
            </a:endParaRPr>
          </a:p>
          <a:p>
            <a:r>
              <a:rPr lang="en-US" sz="8000" dirty="0">
                <a:latin typeface="VAG Rounded Std"/>
              </a:rPr>
              <a:t>Back copies are available on the local offer website</a:t>
            </a: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buNone/>
            </a:pPr>
            <a:endParaRPr lang="en-GB" dirty="0">
              <a:latin typeface="VAG Rounded Std" panose="020F0502020204020204" pitchFamily="34" charset="0"/>
            </a:endParaRPr>
          </a:p>
          <a:p>
            <a:pPr marL="0" indent="0" algn="ctr">
              <a:buNone/>
            </a:pPr>
            <a:r>
              <a:rPr lang="en-GB" sz="7400" dirty="0">
                <a:solidFill>
                  <a:srgbClr val="92D050"/>
                </a:solidFill>
                <a:latin typeface="VAG Rounded Std"/>
              </a:rPr>
              <a:t>Contact: Usha Gough Local offer Lead </a:t>
            </a:r>
            <a:endParaRPr lang="en-GB" sz="7400" dirty="0">
              <a:solidFill>
                <a:srgbClr val="92D050"/>
              </a:solidFill>
              <a:latin typeface="VAG Rounded Std" panose="020F0502020204020204" pitchFamily="34" charset="0"/>
            </a:endParaRPr>
          </a:p>
          <a:p>
            <a:pPr marL="0" indent="0" algn="ctr">
              <a:buNone/>
            </a:pPr>
            <a:r>
              <a:rPr lang="en-GB" sz="7400" dirty="0">
                <a:latin typeface="VAG Rounded Std"/>
                <a:ea typeface="+mn-lt"/>
                <a:cs typeface="+mn-lt"/>
                <a:hlinkClick r:id="rId3"/>
              </a:rPr>
              <a:t>wakefieldlocaloffer@family-action.org.uk</a:t>
            </a:r>
          </a:p>
          <a:p>
            <a:pPr marL="0" indent="0" algn="ctr">
              <a:buNone/>
            </a:pPr>
            <a:endParaRPr lang="en-GB" sz="7400" dirty="0">
              <a:latin typeface="VAG Rounded Std" panose="020F0502020204020204" pitchFamily="34" charset="0"/>
              <a:ea typeface="+mn-lt"/>
              <a:cs typeface="+mn-lt"/>
            </a:endParaRPr>
          </a:p>
        </p:txBody>
      </p:sp>
    </p:spTree>
    <p:extLst>
      <p:ext uri="{BB962C8B-B14F-4D97-AF65-F5344CB8AC3E}">
        <p14:creationId xmlns:p14="http://schemas.microsoft.com/office/powerpoint/2010/main" val="13266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ircle(i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4028-EAD0-8088-A821-CFC3F2DC0154}"/>
              </a:ext>
            </a:extLst>
          </p:cNvPr>
          <p:cNvSpPr>
            <a:spLocks noGrp="1"/>
          </p:cNvSpPr>
          <p:nvPr>
            <p:ph type="title"/>
          </p:nvPr>
        </p:nvSpPr>
        <p:spPr/>
        <p:txBody>
          <a:bodyPr>
            <a:normAutofit fontScale="90000"/>
          </a:bodyPr>
          <a:lstStyle/>
          <a:p>
            <a:r>
              <a:rPr lang="en-US" dirty="0">
                <a:ea typeface="Verdana"/>
                <a:hlinkClick r:id="rId2"/>
              </a:rPr>
              <a:t>www.facebook.com/WakefieldWESAILandLocalOffer</a:t>
            </a:r>
            <a:endParaRPr lang="en-US" dirty="0"/>
          </a:p>
        </p:txBody>
      </p:sp>
      <p:pic>
        <p:nvPicPr>
          <p:cNvPr id="4" name="Picture 4">
            <a:extLst>
              <a:ext uri="{FF2B5EF4-FFF2-40B4-BE49-F238E27FC236}">
                <a16:creationId xmlns:a16="http://schemas.microsoft.com/office/drawing/2014/main" id="{CE8075BE-B171-CDCB-6C66-C8884641CF1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0265" y="2023087"/>
            <a:ext cx="8147480" cy="1702118"/>
          </a:xfrm>
          <a:prstGeom prst="rect">
            <a:avLst/>
          </a:prstGeom>
        </p:spPr>
      </p:pic>
      <p:pic>
        <p:nvPicPr>
          <p:cNvPr id="5" name="Picture 5">
            <a:extLst>
              <a:ext uri="{FF2B5EF4-FFF2-40B4-BE49-F238E27FC236}">
                <a16:creationId xmlns:a16="http://schemas.microsoft.com/office/drawing/2014/main" id="{98CCE888-0310-7199-E70D-610B14490CD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3429" y="3891727"/>
            <a:ext cx="2743200" cy="2603419"/>
          </a:xfrm>
          <a:prstGeom prst="rect">
            <a:avLst/>
          </a:prstGeom>
        </p:spPr>
      </p:pic>
      <p:pic>
        <p:nvPicPr>
          <p:cNvPr id="6" name="Picture 6">
            <a:extLst>
              <a:ext uri="{FF2B5EF4-FFF2-40B4-BE49-F238E27FC236}">
                <a16:creationId xmlns:a16="http://schemas.microsoft.com/office/drawing/2014/main" id="{97D6A8B2-9C41-49F6-B739-8AA45F453D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66478" y="4781930"/>
            <a:ext cx="5373209" cy="479004"/>
          </a:xfrm>
          <a:prstGeom prst="rect">
            <a:avLst/>
          </a:prstGeom>
        </p:spPr>
      </p:pic>
    </p:spTree>
    <p:extLst>
      <p:ext uri="{BB962C8B-B14F-4D97-AF65-F5344CB8AC3E}">
        <p14:creationId xmlns:p14="http://schemas.microsoft.com/office/powerpoint/2010/main" val="143327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92D050"/>
                </a:solidFill>
                <a:latin typeface="VAG Rounded Std" panose="020F0502020204020204" pitchFamily="34" charset="0"/>
              </a:rPr>
              <a:t>How can you support us?</a:t>
            </a:r>
          </a:p>
        </p:txBody>
      </p:sp>
      <p:sp>
        <p:nvSpPr>
          <p:cNvPr id="3" name="Rectangle 2"/>
          <p:cNvSpPr/>
          <p:nvPr/>
        </p:nvSpPr>
        <p:spPr>
          <a:xfrm>
            <a:off x="764510" y="1422439"/>
            <a:ext cx="7488832" cy="4154984"/>
          </a:xfrm>
          <a:prstGeom prst="rect">
            <a:avLst/>
          </a:prstGeom>
        </p:spPr>
        <p:txBody>
          <a:bodyPr wrap="square" lIns="91440" tIns="45720" rIns="91440" bIns="45720" anchor="t">
            <a:spAutoFit/>
          </a:bodyPr>
          <a:lstStyle/>
          <a:p>
            <a:pPr marL="285750" indent="-285750">
              <a:buFont typeface="Wingdings" panose="05000000000000000000" pitchFamily="2" charset="2"/>
              <a:buChar char="Ø"/>
            </a:pPr>
            <a:r>
              <a:rPr lang="en-GB" sz="2400" dirty="0">
                <a:latin typeface="VAG Rounded Std"/>
              </a:rPr>
              <a:t>Join the LO or ensure your existing information is accurate &amp; up to date</a:t>
            </a:r>
          </a:p>
          <a:p>
            <a:pPr marL="285750" indent="-285750">
              <a:buFont typeface="Wingdings" panose="05000000000000000000" pitchFamily="2" charset="2"/>
              <a:buChar char="Ø"/>
            </a:pPr>
            <a:r>
              <a:rPr lang="en-GB" sz="2400" dirty="0">
                <a:latin typeface="VAG Rounded Std"/>
              </a:rPr>
              <a:t>Become a LO Champion</a:t>
            </a:r>
          </a:p>
          <a:p>
            <a:pPr marL="285750" indent="-285750">
              <a:buFont typeface="Wingdings" panose="05000000000000000000" pitchFamily="2" charset="2"/>
              <a:buChar char="Ø"/>
            </a:pPr>
            <a:r>
              <a:rPr lang="en-GB" sz="2400" dirty="0">
                <a:latin typeface="VAG Rounded Std"/>
              </a:rPr>
              <a:t>Contribute articles to the “News &amp; views” newsletter</a:t>
            </a:r>
          </a:p>
          <a:p>
            <a:pPr marL="285750" indent="-285750">
              <a:buFont typeface="Wingdings" panose="05000000000000000000" pitchFamily="2" charset="2"/>
              <a:buChar char="Ø"/>
            </a:pPr>
            <a:r>
              <a:rPr lang="en-GB" sz="2400" dirty="0">
                <a:latin typeface="VAG Rounded Std"/>
              </a:rPr>
              <a:t>Accurate signposting –if in doubt, check it out via email</a:t>
            </a:r>
          </a:p>
          <a:p>
            <a:pPr marL="285750" indent="-285750">
              <a:buFont typeface="Wingdings" panose="05000000000000000000" pitchFamily="2" charset="2"/>
              <a:buChar char="Ø"/>
            </a:pPr>
            <a:r>
              <a:rPr lang="en-GB" sz="2400" dirty="0">
                <a:latin typeface="VAG Rounded Std"/>
              </a:rPr>
              <a:t>Like, follow and share information on our social media site</a:t>
            </a:r>
            <a:endParaRPr lang="en-GB" sz="2400" dirty="0">
              <a:latin typeface="VAG Rounded Std" panose="020F0502020204020204" pitchFamily="34" charset="0"/>
            </a:endParaRPr>
          </a:p>
          <a:p>
            <a:pPr marL="285750" indent="-285750">
              <a:buFont typeface="Wingdings" panose="05000000000000000000" pitchFamily="2" charset="2"/>
              <a:buChar char="Ø"/>
            </a:pPr>
            <a:r>
              <a:rPr lang="en-GB" sz="2400" dirty="0">
                <a:latin typeface="VAG Rounded Std"/>
              </a:rPr>
              <a:t>Join the information network (disabled children’s register) to receive up to date information</a:t>
            </a:r>
          </a:p>
          <a:p>
            <a:pPr marL="285750" indent="-285750">
              <a:buFont typeface="Wingdings" panose="05000000000000000000" pitchFamily="2" charset="2"/>
              <a:buChar char="Ø"/>
            </a:pPr>
            <a:r>
              <a:rPr lang="en-GB" sz="2400" dirty="0">
                <a:latin typeface="VAG Rounded Std"/>
              </a:rPr>
              <a:t>See the </a:t>
            </a:r>
            <a:r>
              <a:rPr lang="en-GB" sz="2400" dirty="0">
                <a:solidFill>
                  <a:srgbClr val="0070C0"/>
                </a:solidFill>
                <a:latin typeface="VAG Rounded Std"/>
                <a:hlinkClick r:id="rId2">
                  <a:extLst>
                    <a:ext uri="{A12FA001-AC4F-418D-AE19-62706E023703}">
                      <ahyp:hlinkClr xmlns:ahyp="http://schemas.microsoft.com/office/drawing/2018/hyperlinkcolor" val="tx"/>
                    </a:ext>
                  </a:extLst>
                </a:hlinkClick>
              </a:rPr>
              <a:t>WESAIL webpage</a:t>
            </a:r>
            <a:r>
              <a:rPr lang="en-GB" sz="2400" dirty="0">
                <a:solidFill>
                  <a:srgbClr val="0070C0"/>
                </a:solidFill>
                <a:latin typeface="VAG Rounded Std"/>
              </a:rPr>
              <a:t> </a:t>
            </a:r>
            <a:r>
              <a:rPr lang="en-GB" sz="2400" dirty="0">
                <a:latin typeface="VAG Rounded Std"/>
              </a:rPr>
              <a:t>for further information about our SENDIASS Steering group</a:t>
            </a:r>
          </a:p>
        </p:txBody>
      </p:sp>
      <p:sp>
        <p:nvSpPr>
          <p:cNvPr id="5" name="AutoShape 4" descr="Image result for facebook icon imag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facebook icon image"/>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724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8DDDAA8-2A7A-8D33-1715-F303AB3324BD}"/>
              </a:ext>
            </a:extLst>
          </p:cNvPr>
          <p:cNvSpPr txBox="1"/>
          <p:nvPr/>
        </p:nvSpPr>
        <p:spPr>
          <a:xfrm>
            <a:off x="2808219" y="4128237"/>
            <a:ext cx="5499751" cy="2800767"/>
          </a:xfrm>
          <a:prstGeom prst="rect">
            <a:avLst/>
          </a:prstGeom>
          <a:noFill/>
        </p:spPr>
        <p:txBody>
          <a:bodyPr wrap="square" lIns="91440" tIns="45720" rIns="91440" bIns="45720" rtlCol="0" anchor="t">
            <a:spAutoFit/>
          </a:bodyPr>
          <a:lstStyle/>
          <a:p>
            <a:endParaRPr lang="en-US" sz="1600" u="sng" dirty="0">
              <a:latin typeface="VAG Rounded Std" panose="020F0502020204020204" pitchFamily="34" charset="0"/>
            </a:endParaRPr>
          </a:p>
          <a:p>
            <a:r>
              <a:rPr lang="en-US" sz="1600" dirty="0">
                <a:latin typeface="VAG Rounded Std"/>
                <a:ea typeface="+mn-lt"/>
                <a:cs typeface="+mn-lt"/>
                <a:hlinkClick r:id="rId2"/>
              </a:rPr>
              <a:t>wesail@family-action.org.uk</a:t>
            </a:r>
            <a:endParaRPr lang="en-US" dirty="0">
              <a:latin typeface="VAG Rounded Std"/>
            </a:endParaRPr>
          </a:p>
          <a:p>
            <a:endParaRPr lang="en-US" sz="1600" dirty="0">
              <a:latin typeface="VAG Rounded Std" panose="020F0502020204020204" pitchFamily="34" charset="0"/>
              <a:ea typeface="Verdana"/>
            </a:endParaRPr>
          </a:p>
          <a:p>
            <a:r>
              <a:rPr lang="en-US" sz="1600" dirty="0">
                <a:ea typeface="+mn-lt"/>
                <a:cs typeface="+mn-lt"/>
                <a:hlinkClick r:id="rId3"/>
              </a:rPr>
              <a:t>www.facebook.com/WakefieldWESAILandLocalOffer</a:t>
            </a:r>
            <a:r>
              <a:rPr lang="en-US" sz="1600" dirty="0">
                <a:ea typeface="+mn-lt"/>
                <a:cs typeface="+mn-lt"/>
              </a:rPr>
              <a:t> </a:t>
            </a:r>
            <a:endParaRPr lang="en-US" dirty="0"/>
          </a:p>
          <a:p>
            <a:endParaRPr lang="en-US" sz="1600" dirty="0">
              <a:latin typeface="Verdana"/>
              <a:ea typeface="+mn-lt"/>
              <a:cs typeface="+mn-lt"/>
            </a:endParaRPr>
          </a:p>
          <a:p>
            <a:r>
              <a:rPr lang="en-US" sz="1600" dirty="0">
                <a:latin typeface="VAG Rounded Std"/>
                <a:ea typeface="+mn-lt"/>
                <a:cs typeface="+mn-lt"/>
                <a:hlinkClick r:id="rId4"/>
              </a:rPr>
              <a:t>https://www.family-action.org.uk/what-we-do/children-families/wesail/</a:t>
            </a:r>
            <a:endParaRPr lang="en-US" dirty="0">
              <a:latin typeface="VAG Rounded Std"/>
            </a:endParaRPr>
          </a:p>
          <a:p>
            <a:endParaRPr lang="en-US" sz="1600" dirty="0">
              <a:latin typeface="VAG Rounded Std" panose="020F0502020204020204" pitchFamily="34" charset="0"/>
              <a:ea typeface="Verdana"/>
            </a:endParaRPr>
          </a:p>
          <a:p>
            <a:r>
              <a:rPr lang="en-GB" sz="1600" dirty="0">
                <a:latin typeface="VAG Rounded Std"/>
              </a:rPr>
              <a:t>		01924 965588 </a:t>
            </a:r>
            <a:endParaRPr lang="en-GB" sz="1600" dirty="0">
              <a:latin typeface="VAG Rounded Std"/>
              <a:ea typeface="Verdana"/>
            </a:endParaRPr>
          </a:p>
          <a:p>
            <a:endParaRPr lang="en-GB" sz="1600" dirty="0">
              <a:latin typeface="VAG Rounded Std" panose="020F0502020204020204" pitchFamily="34" charset="0"/>
            </a:endParaRPr>
          </a:p>
        </p:txBody>
      </p:sp>
      <p:pic>
        <p:nvPicPr>
          <p:cNvPr id="10" name="irc_mi" descr="Image result for @facebook">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968901" y="5877270"/>
            <a:ext cx="1730891" cy="760209"/>
          </a:xfrm>
          <a:prstGeom prst="rect">
            <a:avLst/>
          </a:prstGeom>
          <a:noFill/>
          <a:ln>
            <a:noFill/>
          </a:ln>
        </p:spPr>
      </p:pic>
      <p:pic>
        <p:nvPicPr>
          <p:cNvPr id="14" name="Picture 8" descr="The WESAIL logo. In a green speech bubble is white text with the words Early Support Advice Information Liaison service. Underneath in green are the words Wakefield WESAIL.">
            <a:extLst>
              <a:ext uri="{FF2B5EF4-FFF2-40B4-BE49-F238E27FC236}">
                <a16:creationId xmlns:a16="http://schemas.microsoft.com/office/drawing/2014/main" id="{01B45411-B23B-F2A6-EE53-0BCE866C9972}"/>
              </a:ext>
            </a:extLst>
          </p:cNvPr>
          <p:cNvPicPr>
            <a:picLocks noChangeAspect="1"/>
          </p:cNvPicPr>
          <p:nvPr/>
        </p:nvPicPr>
        <p:blipFill>
          <a:blip r:embed="rId7"/>
          <a:stretch>
            <a:fillRect/>
          </a:stretch>
        </p:blipFill>
        <p:spPr>
          <a:xfrm>
            <a:off x="6289275" y="3427001"/>
            <a:ext cx="2743200" cy="1896306"/>
          </a:xfrm>
          <a:prstGeom prst="rect">
            <a:avLst/>
          </a:prstGeom>
        </p:spPr>
      </p:pic>
      <p:pic>
        <p:nvPicPr>
          <p:cNvPr id="3074" name="Picture 2" descr="Image result for phone email website icons">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1880" y="3392111"/>
            <a:ext cx="2448272" cy="910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dark green arrow pointing right. The words Family Action are on the arrow in white text.">
            <a:extLst>
              <a:ext uri="{FF2B5EF4-FFF2-40B4-BE49-F238E27FC236}">
                <a16:creationId xmlns:a16="http://schemas.microsoft.com/office/drawing/2014/main" id="{81AA5D67-6127-D4A6-E272-89C67C76BA7D}"/>
              </a:ext>
            </a:extLst>
          </p:cNvPr>
          <p:cNvPicPr>
            <a:picLocks noChangeAspect="1"/>
          </p:cNvPicPr>
          <p:nvPr/>
        </p:nvPicPr>
        <p:blipFill>
          <a:blip r:embed="rId10"/>
          <a:stretch>
            <a:fillRect/>
          </a:stretch>
        </p:blipFill>
        <p:spPr>
          <a:xfrm>
            <a:off x="562183" y="3090737"/>
            <a:ext cx="1821613" cy="1279822"/>
          </a:xfrm>
          <a:prstGeom prst="rect">
            <a:avLst/>
          </a:prstGeom>
        </p:spPr>
      </p:pic>
      <p:sp>
        <p:nvSpPr>
          <p:cNvPr id="3" name="Subtitle 2"/>
          <p:cNvSpPr>
            <a:spLocks noGrp="1"/>
          </p:cNvSpPr>
          <p:nvPr>
            <p:ph type="subTitle" idx="1"/>
          </p:nvPr>
        </p:nvSpPr>
        <p:spPr>
          <a:xfrm>
            <a:off x="611560" y="1653546"/>
            <a:ext cx="8066376" cy="1305340"/>
          </a:xfrm>
        </p:spPr>
        <p:txBody>
          <a:bodyPr vert="horz" lIns="91440" tIns="45720" rIns="91440" bIns="45720" rtlCol="0" anchor="t">
            <a:normAutofit fontScale="92500" lnSpcReduction="20000"/>
          </a:bodyPr>
          <a:lstStyle/>
          <a:p>
            <a:endParaRPr lang="en-GB">
              <a:solidFill>
                <a:srgbClr val="92D050"/>
              </a:solidFill>
              <a:latin typeface="VAG Rounded Std" panose="020F0502020204020204" pitchFamily="34" charset="0"/>
              <a:ea typeface="Verdana"/>
            </a:endParaRPr>
          </a:p>
          <a:p>
            <a:r>
              <a:rPr lang="en-GB">
                <a:solidFill>
                  <a:srgbClr val="0070C0"/>
                </a:solidFill>
                <a:latin typeface="VAG Rounded Std" panose="020F0502020204020204" pitchFamily="34" charset="0"/>
              </a:rPr>
              <a:t>Wakefield Early Support, Advice, Information &amp; Liaison service</a:t>
            </a:r>
          </a:p>
        </p:txBody>
      </p:sp>
      <p:sp>
        <p:nvSpPr>
          <p:cNvPr id="2" name="Title 1"/>
          <p:cNvSpPr>
            <a:spLocks noGrp="1"/>
          </p:cNvSpPr>
          <p:nvPr>
            <p:ph type="ctrTitle"/>
          </p:nvPr>
        </p:nvSpPr>
        <p:spPr>
          <a:xfrm>
            <a:off x="971600" y="548680"/>
            <a:ext cx="7772400" cy="1470025"/>
          </a:xfrm>
        </p:spPr>
        <p:txBody>
          <a:bodyPr/>
          <a:lstStyle/>
          <a:p>
            <a:r>
              <a:rPr lang="en-GB">
                <a:solidFill>
                  <a:srgbClr val="92D050"/>
                </a:solidFill>
                <a:latin typeface="VAG Rounded Std" panose="020F0502020204020204" pitchFamily="34" charset="0"/>
              </a:rPr>
              <a:t>Thanks for listening!</a:t>
            </a:r>
          </a:p>
        </p:txBody>
      </p:sp>
    </p:spTree>
    <p:extLst>
      <p:ext uri="{BB962C8B-B14F-4D97-AF65-F5344CB8AC3E}">
        <p14:creationId xmlns:p14="http://schemas.microsoft.com/office/powerpoint/2010/main" val="3534315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latin typeface="VAG Rounded Std"/>
              </a:rPr>
              <a:t>Who </a:t>
            </a:r>
            <a:r>
              <a:rPr lang="en-GB" dirty="0">
                <a:solidFill>
                  <a:srgbClr val="92D050"/>
                </a:solidFill>
              </a:rPr>
              <a:t>are we?</a:t>
            </a:r>
          </a:p>
        </p:txBody>
      </p:sp>
      <p:sp>
        <p:nvSpPr>
          <p:cNvPr id="3" name="Content Placeholder 2"/>
          <p:cNvSpPr>
            <a:spLocks noGrp="1"/>
          </p:cNvSpPr>
          <p:nvPr>
            <p:ph idx="1"/>
          </p:nvPr>
        </p:nvSpPr>
        <p:spPr>
          <a:xfrm>
            <a:off x="457200" y="1268760"/>
            <a:ext cx="8229600" cy="5328592"/>
          </a:xfrm>
        </p:spPr>
        <p:txBody>
          <a:bodyPr vert="horz" lIns="91440" tIns="45720" rIns="91440" bIns="45720" rtlCol="0" anchor="t">
            <a:normAutofit/>
          </a:bodyPr>
          <a:lstStyle/>
          <a:p>
            <a:r>
              <a:rPr lang="en-US" sz="2400" dirty="0">
                <a:latin typeface="VAG Rounded Std"/>
              </a:rPr>
              <a:t>We are a statutory service jointly funded by Wakefield Council and Wakefield Integrated Care Board (ICB was CCG)</a:t>
            </a:r>
          </a:p>
          <a:p>
            <a:r>
              <a:rPr lang="en-US" sz="2400" dirty="0">
                <a:latin typeface="VAG Rounded Std"/>
              </a:rPr>
              <a:t>Service available to parents/carers of a child or a young person, who has, or may have, Special Educational Needs and/or Disabilities (SEND) aged 0-25 years who are living within the Wakefield District</a:t>
            </a:r>
          </a:p>
          <a:p>
            <a:r>
              <a:rPr lang="en-US" sz="2400" dirty="0">
                <a:latin typeface="VAG Rounded Std"/>
              </a:rPr>
              <a:t>Hybrid working team of 6:</a:t>
            </a:r>
            <a:endParaRPr lang="en-US" sz="2400" dirty="0">
              <a:latin typeface="VAG Rounded Std"/>
              <a:ea typeface="Verdana"/>
            </a:endParaRPr>
          </a:p>
          <a:p>
            <a:pPr marL="0" indent="0">
              <a:buNone/>
            </a:pPr>
            <a:r>
              <a:rPr lang="en-US" sz="2400" dirty="0">
                <a:latin typeface="VAG Rounded Std"/>
              </a:rPr>
              <a:t>Service Manager  </a:t>
            </a:r>
            <a:endParaRPr lang="en-US" sz="2400" dirty="0">
              <a:latin typeface="VAG Rounded Std"/>
              <a:ea typeface="Verdana"/>
            </a:endParaRPr>
          </a:p>
          <a:p>
            <a:pPr marL="0" indent="0">
              <a:buNone/>
            </a:pPr>
            <a:r>
              <a:rPr lang="en-US" sz="2400" dirty="0">
                <a:latin typeface="VAG Rounded Std"/>
              </a:rPr>
              <a:t>Local Offer &amp; administrator</a:t>
            </a:r>
            <a:endParaRPr lang="en-US" sz="2400" dirty="0">
              <a:latin typeface="VAG Rounded Std"/>
              <a:ea typeface="Verdana"/>
            </a:endParaRPr>
          </a:p>
          <a:p>
            <a:pPr marL="0" indent="0">
              <a:buNone/>
            </a:pPr>
            <a:r>
              <a:rPr lang="en-US" sz="2400" dirty="0">
                <a:latin typeface="VAG Rounded Std"/>
                <a:ea typeface="Verdana"/>
              </a:rPr>
              <a:t>Senior SENDIASS Officer</a:t>
            </a:r>
          </a:p>
          <a:p>
            <a:pPr marL="0" indent="0">
              <a:buNone/>
            </a:pPr>
            <a:r>
              <a:rPr lang="en-US" sz="2400" dirty="0">
                <a:latin typeface="VAG Rounded Std"/>
                <a:ea typeface="Verdana"/>
              </a:rPr>
              <a:t>3 Part-time SENDIASS Officers</a:t>
            </a:r>
          </a:p>
          <a:p>
            <a:endParaRPr lang="en-GB" sz="2400">
              <a:latin typeface="VAG Rounded Std" panose="020F0502020204020204" pitchFamily="34" charset="0"/>
              <a:ea typeface="Verdana"/>
            </a:endParaRPr>
          </a:p>
        </p:txBody>
      </p:sp>
      <p:pic>
        <p:nvPicPr>
          <p:cNvPr id="5" name="Picture 8" descr="The WESAIL logo. In a green speech bubble is white text with the words Early Support Advice Information Liaison service. Underneath in green are the words Wakefield WESAIL.">
            <a:extLst>
              <a:ext uri="{FF2B5EF4-FFF2-40B4-BE49-F238E27FC236}">
                <a16:creationId xmlns:a16="http://schemas.microsoft.com/office/drawing/2014/main" id="{A4019B5D-C862-5807-877E-E461DE40AB7D}"/>
              </a:ext>
            </a:extLst>
          </p:cNvPr>
          <p:cNvPicPr>
            <a:picLocks noChangeAspect="1"/>
          </p:cNvPicPr>
          <p:nvPr/>
        </p:nvPicPr>
        <p:blipFill>
          <a:blip r:embed="rId3"/>
          <a:stretch>
            <a:fillRect/>
          </a:stretch>
        </p:blipFill>
        <p:spPr>
          <a:xfrm>
            <a:off x="6167746" y="4705986"/>
            <a:ext cx="2743200" cy="1896306"/>
          </a:xfrm>
          <a:prstGeom prst="rect">
            <a:avLst/>
          </a:prstGeom>
        </p:spPr>
      </p:pic>
    </p:spTree>
    <p:extLst>
      <p:ext uri="{BB962C8B-B14F-4D97-AF65-F5344CB8AC3E}">
        <p14:creationId xmlns:p14="http://schemas.microsoft.com/office/powerpoint/2010/main" val="2368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334515"/>
            <a:ext cx="8229600" cy="1143000"/>
          </a:xfrm>
        </p:spPr>
        <p:txBody>
          <a:bodyPr>
            <a:normAutofit/>
          </a:bodyPr>
          <a:lstStyle/>
          <a:p>
            <a:pPr algn="ctr"/>
            <a:r>
              <a:rPr lang="en-GB" sz="3600">
                <a:solidFill>
                  <a:srgbClr val="92D050"/>
                </a:solidFill>
                <a:latin typeface="VAG Rounded Std" panose="020F0502020204020204" pitchFamily="34" charset="0"/>
              </a:rPr>
              <a:t>Overview of offer </a:t>
            </a:r>
          </a:p>
        </p:txBody>
      </p:sp>
      <p:sp>
        <p:nvSpPr>
          <p:cNvPr id="5" name="Arrow: Up-Down 4">
            <a:extLst>
              <a:ext uri="{FF2B5EF4-FFF2-40B4-BE49-F238E27FC236}">
                <a16:creationId xmlns:a16="http://schemas.microsoft.com/office/drawing/2014/main" id="{BDFEB3EE-20AC-7060-85C6-EA2CE327AE22}"/>
              </a:ext>
            </a:extLst>
          </p:cNvPr>
          <p:cNvSpPr/>
          <p:nvPr/>
        </p:nvSpPr>
        <p:spPr>
          <a:xfrm>
            <a:off x="499164" y="1015051"/>
            <a:ext cx="815007" cy="526773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VAG Rounded Std" panose="020F0502020204020204" pitchFamily="34" charset="0"/>
                <a:ea typeface="Verdana"/>
              </a:rPr>
              <a:t>LOCAL</a:t>
            </a:r>
          </a:p>
          <a:p>
            <a:pPr algn="ctr"/>
            <a:endParaRPr lang="en-US">
              <a:latin typeface="VAG Rounded Std" panose="020F0502020204020204" pitchFamily="34" charset="0"/>
              <a:ea typeface="Verdana"/>
            </a:endParaRPr>
          </a:p>
          <a:p>
            <a:pPr algn="ctr"/>
            <a:r>
              <a:rPr lang="en-US">
                <a:latin typeface="VAG Rounded Std" panose="020F0502020204020204" pitchFamily="34" charset="0"/>
                <a:ea typeface="Verdana"/>
              </a:rPr>
              <a:t>OF</a:t>
            </a:r>
          </a:p>
          <a:p>
            <a:pPr algn="ctr"/>
            <a:r>
              <a:rPr lang="en-US">
                <a:latin typeface="VAG Rounded Std" panose="020F0502020204020204" pitchFamily="34" charset="0"/>
                <a:ea typeface="Verdana"/>
              </a:rPr>
              <a:t>F</a:t>
            </a:r>
          </a:p>
          <a:p>
            <a:pPr algn="ctr"/>
            <a:r>
              <a:rPr lang="en-US">
                <a:latin typeface="VAG Rounded Std" panose="020F0502020204020204" pitchFamily="34" charset="0"/>
                <a:ea typeface="Verdana"/>
              </a:rPr>
              <a:t>E</a:t>
            </a:r>
          </a:p>
          <a:p>
            <a:pPr algn="ctr"/>
            <a:r>
              <a:rPr lang="en-US">
                <a:latin typeface="VAG Rounded Std" panose="020F0502020204020204" pitchFamily="34" charset="0"/>
                <a:ea typeface="Verdana"/>
              </a:rPr>
              <a:t>R</a:t>
            </a:r>
          </a:p>
        </p:txBody>
      </p:sp>
      <p:pic>
        <p:nvPicPr>
          <p:cNvPr id="7" name="Picture 6" descr="A green pyramid with black text. The text shows that the lowest and first level of offer is duty advice via email and phone. The second level is SENDIASS levels 2 and 3. The third level is bolt-on plus worker offer. The fourth level is complex preworker offer. The top and fifth level is SENDIASS level 4.">
            <a:extLst>
              <a:ext uri="{FF2B5EF4-FFF2-40B4-BE49-F238E27FC236}">
                <a16:creationId xmlns:a16="http://schemas.microsoft.com/office/drawing/2014/main" id="{00F9EA2F-F56B-77FC-663F-9C615EF4E68B}"/>
              </a:ext>
            </a:extLst>
          </p:cNvPr>
          <p:cNvPicPr>
            <a:picLocks noChangeAspect="1"/>
          </p:cNvPicPr>
          <p:nvPr/>
        </p:nvPicPr>
        <p:blipFill>
          <a:blip r:embed="rId3"/>
          <a:stretch>
            <a:fillRect/>
          </a:stretch>
        </p:blipFill>
        <p:spPr>
          <a:xfrm>
            <a:off x="1433947" y="1488499"/>
            <a:ext cx="7639915" cy="4816185"/>
          </a:xfrm>
          <a:prstGeom prst="rect">
            <a:avLst/>
          </a:prstGeom>
        </p:spPr>
      </p:pic>
    </p:spTree>
    <p:extLst>
      <p:ext uri="{BB962C8B-B14F-4D97-AF65-F5344CB8AC3E}">
        <p14:creationId xmlns:p14="http://schemas.microsoft.com/office/powerpoint/2010/main" val="289028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67"/>
            <a:ext cx="8229600" cy="1143000"/>
          </a:xfrm>
        </p:spPr>
        <p:txBody>
          <a:bodyPr>
            <a:normAutofit/>
          </a:bodyPr>
          <a:lstStyle/>
          <a:p>
            <a:r>
              <a:rPr lang="en-GB">
                <a:solidFill>
                  <a:srgbClr val="92D050"/>
                </a:solidFill>
                <a:latin typeface="VAG Rounded Std" panose="020F0502020204020204" pitchFamily="34" charset="0"/>
              </a:rPr>
              <a:t>What are we responsible for?</a:t>
            </a:r>
          </a:p>
        </p:txBody>
      </p:sp>
      <p:sp>
        <p:nvSpPr>
          <p:cNvPr id="3" name="Content Placeholder 2"/>
          <p:cNvSpPr>
            <a:spLocks noGrp="1"/>
          </p:cNvSpPr>
          <p:nvPr>
            <p:ph idx="1"/>
          </p:nvPr>
        </p:nvSpPr>
        <p:spPr>
          <a:xfrm>
            <a:off x="457153" y="1589421"/>
            <a:ext cx="8229600" cy="4646992"/>
          </a:xfrm>
        </p:spPr>
        <p:txBody>
          <a:bodyPr>
            <a:noAutofit/>
          </a:bodyPr>
          <a:lstStyle/>
          <a:p>
            <a:r>
              <a:rPr lang="en-US" sz="2000" dirty="0">
                <a:latin typeface="VAG Rounded Std" panose="020F0502020204020204" pitchFamily="34" charset="0"/>
              </a:rPr>
              <a:t>Providing a free, confidential and ‘impartial’ service </a:t>
            </a:r>
          </a:p>
          <a:p>
            <a:r>
              <a:rPr lang="en-US" sz="2000" dirty="0">
                <a:latin typeface="VAG Rounded Std" panose="020F0502020204020204" pitchFamily="34" charset="0"/>
              </a:rPr>
              <a:t>Offering information, advice, support and signposting according to need. This is provided by telephone or email. Where appropriate involvement may increase on an individual or targeted basis</a:t>
            </a:r>
          </a:p>
          <a:p>
            <a:r>
              <a:rPr lang="en-US" sz="2000" dirty="0">
                <a:latin typeface="VAG Rounded Std" panose="020F0502020204020204" pitchFamily="34" charset="0"/>
              </a:rPr>
              <a:t>Providing information, advice and support on a wide range of information relating to Special Educational Needs and/or Disabilities (SEND) including education, health, social care, along with signposting to other agencies who can help</a:t>
            </a:r>
          </a:p>
          <a:p>
            <a:r>
              <a:rPr lang="en-US" sz="2000" dirty="0">
                <a:latin typeface="VAG Rounded Std" panose="020F0502020204020204" pitchFamily="34" charset="0"/>
              </a:rPr>
              <a:t>Responsible for updating the</a:t>
            </a:r>
            <a:r>
              <a:rPr lang="en-US" sz="2000" b="1" dirty="0">
                <a:latin typeface="VAG Rounded Std" panose="020F0502020204020204" pitchFamily="34" charset="0"/>
              </a:rPr>
              <a:t> </a:t>
            </a:r>
            <a:r>
              <a:rPr lang="en-US" sz="2000" b="1" dirty="0">
                <a:solidFill>
                  <a:srgbClr val="92D050"/>
                </a:solidFill>
                <a:latin typeface="VAG Rounded Std" panose="020F0502020204020204" pitchFamily="34" charset="0"/>
              </a:rPr>
              <a:t>Local Offer</a:t>
            </a:r>
            <a:r>
              <a:rPr lang="en-US" sz="2000" dirty="0">
                <a:latin typeface="VAG Rounded Std" panose="020F0502020204020204" pitchFamily="34" charset="0"/>
              </a:rPr>
              <a:t>, engaging with children, young people, families and stakeholders in its ongoing development and review</a:t>
            </a:r>
          </a:p>
          <a:p>
            <a:r>
              <a:rPr lang="en-US" sz="2000" dirty="0">
                <a:latin typeface="VAG Rounded Std" panose="020F0502020204020204" pitchFamily="34" charset="0"/>
              </a:rPr>
              <a:t>The main element of our service is virtual and signposting support via the duty line</a:t>
            </a:r>
          </a:p>
          <a:p>
            <a:endParaRPr lang="en-GB" sz="2000" dirty="0">
              <a:latin typeface="VAG Rounded Std" panose="020F0502020204020204" pitchFamily="34" charset="0"/>
            </a:endParaRPr>
          </a:p>
        </p:txBody>
      </p:sp>
    </p:spTree>
    <p:extLst>
      <p:ext uri="{BB962C8B-B14F-4D97-AF65-F5344CB8AC3E}">
        <p14:creationId xmlns:p14="http://schemas.microsoft.com/office/powerpoint/2010/main" val="248716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67"/>
            <a:ext cx="8229600" cy="1143000"/>
          </a:xfrm>
        </p:spPr>
        <p:txBody>
          <a:bodyPr>
            <a:normAutofit/>
          </a:bodyPr>
          <a:lstStyle/>
          <a:p>
            <a:r>
              <a:rPr lang="en-GB" dirty="0">
                <a:solidFill>
                  <a:srgbClr val="92D050"/>
                </a:solidFill>
                <a:latin typeface="VAG Rounded Std" panose="020F0502020204020204" pitchFamily="34" charset="0"/>
              </a:rPr>
              <a:t>What is impartiality?</a:t>
            </a:r>
          </a:p>
        </p:txBody>
      </p:sp>
      <p:sp>
        <p:nvSpPr>
          <p:cNvPr id="3" name="Content Placeholder 2"/>
          <p:cNvSpPr>
            <a:spLocks noGrp="1"/>
          </p:cNvSpPr>
          <p:nvPr>
            <p:ph idx="1"/>
          </p:nvPr>
        </p:nvSpPr>
        <p:spPr>
          <a:xfrm>
            <a:off x="457200" y="1166018"/>
            <a:ext cx="8229600" cy="4525963"/>
          </a:xfrm>
        </p:spPr>
        <p:txBody>
          <a:bodyPr vert="horz" lIns="91440" tIns="45720" rIns="91440" bIns="45720" rtlCol="0" anchor="t">
            <a:noAutofit/>
          </a:bodyPr>
          <a:lstStyle/>
          <a:p>
            <a:r>
              <a:rPr lang="en-GB" sz="2000" dirty="0">
                <a:latin typeface="VAG Rounded Std"/>
              </a:rPr>
              <a:t>By law the SENDIASS element of our service must be impartial. This means we do not take sides e.g., between a school and a parent</a:t>
            </a:r>
          </a:p>
          <a:p>
            <a:r>
              <a:rPr lang="en-GB" sz="2000" dirty="0">
                <a:latin typeface="VAG Rounded Std" panose="020F0502020204020204" pitchFamily="34" charset="0"/>
              </a:rPr>
              <a:t>We are separate to the Council &amp; will signpost to other services </a:t>
            </a:r>
          </a:p>
          <a:p>
            <a:r>
              <a:rPr lang="en-GB" sz="2000" dirty="0">
                <a:latin typeface="VAG Rounded Std" panose="020F0502020204020204" pitchFamily="34" charset="0"/>
              </a:rPr>
              <a:t>You can read more about us using the </a:t>
            </a:r>
            <a:r>
              <a:rPr lang="en-GB" sz="2000" dirty="0">
                <a:solidFill>
                  <a:srgbClr val="0070C0"/>
                </a:solidFill>
                <a:latin typeface="VAG Rounded Std" panose="020F0502020204020204" pitchFamily="34" charset="0"/>
                <a:hlinkClick r:id="rId2">
                  <a:extLst>
                    <a:ext uri="{A12FA001-AC4F-418D-AE19-62706E023703}">
                      <ahyp:hlinkClr xmlns:ahyp="http://schemas.microsoft.com/office/drawing/2018/hyperlinkcolor" val="tx"/>
                    </a:ext>
                  </a:extLst>
                </a:hlinkClick>
              </a:rPr>
              <a:t>WESAIL Working together document</a:t>
            </a:r>
            <a:r>
              <a:rPr lang="en-GB" sz="2000" dirty="0">
                <a:solidFill>
                  <a:srgbClr val="0070C0"/>
                </a:solidFill>
                <a:latin typeface="VAG Rounded Std" panose="020F0502020204020204" pitchFamily="34" charset="0"/>
              </a:rPr>
              <a:t> </a:t>
            </a:r>
          </a:p>
          <a:p>
            <a:pPr marL="0" indent="0">
              <a:buNone/>
            </a:pPr>
            <a:r>
              <a:rPr lang="en-GB" sz="2000" dirty="0">
                <a:latin typeface="VAG Rounded Std" panose="020F0502020204020204" pitchFamily="34" charset="0"/>
              </a:rPr>
              <a:t>We are not part of the following:</a:t>
            </a:r>
          </a:p>
          <a:p>
            <a:pPr marL="0" indent="0">
              <a:buNone/>
            </a:pPr>
            <a:endParaRPr lang="en-GB" sz="2000" dirty="0">
              <a:latin typeface="VAG Rounded Std" panose="020F0502020204020204" pitchFamily="34" charset="0"/>
            </a:endParaRPr>
          </a:p>
          <a:p>
            <a:pPr>
              <a:buFont typeface="Wingdings" panose="05000000000000000000" pitchFamily="2" charset="2"/>
              <a:buChar char="v"/>
            </a:pPr>
            <a:r>
              <a:rPr lang="en-GB" sz="2000" dirty="0">
                <a:latin typeface="VAG Rounded Std" panose="020F0502020204020204" pitchFamily="34" charset="0"/>
              </a:rPr>
              <a:t>SENART-</a:t>
            </a:r>
            <a:r>
              <a:rPr lang="en-US" sz="2000" dirty="0">
                <a:latin typeface="VAG Rounded Std" panose="020F0502020204020204" pitchFamily="34" charset="0"/>
              </a:rPr>
              <a:t>Special Educational Needs Assessment and Review Team. 01924 302465 </a:t>
            </a:r>
            <a:r>
              <a:rPr lang="en-US" sz="2000" u="sng" dirty="0">
                <a:latin typeface="VAG Rounded Std" panose="020F0502020204020204" pitchFamily="34" charset="0"/>
                <a:hlinkClick r:id="rId3"/>
              </a:rPr>
              <a:t>senart@wakefield.gov.uk</a:t>
            </a:r>
            <a:endParaRPr lang="en-GB" sz="2000" dirty="0">
              <a:latin typeface="VAG Rounded Std" panose="020F0502020204020204" pitchFamily="34" charset="0"/>
            </a:endParaRPr>
          </a:p>
          <a:p>
            <a:pPr>
              <a:buFont typeface="Wingdings" panose="05000000000000000000" pitchFamily="2" charset="2"/>
              <a:buChar char="v"/>
            </a:pPr>
            <a:r>
              <a:rPr lang="en-GB" sz="2000" dirty="0">
                <a:latin typeface="VAG Rounded Std" panose="020F0502020204020204" pitchFamily="34" charset="0"/>
              </a:rPr>
              <a:t>WISENDSS - </a:t>
            </a:r>
            <a:r>
              <a:rPr lang="en-US" sz="2000" dirty="0">
                <a:latin typeface="VAG Rounded Std" panose="020F0502020204020204" pitchFamily="34" charset="0"/>
              </a:rPr>
              <a:t>Wakefield Inclusion and SEND Support Service </a:t>
            </a:r>
            <a:r>
              <a:rPr lang="en-GB" sz="2000" u="sng" dirty="0">
                <a:latin typeface="VAG Rounded Std" panose="020F0502020204020204" pitchFamily="34" charset="0"/>
                <a:hlinkClick r:id="rId4"/>
              </a:rPr>
              <a:t>WISENDSS@wakefield.gov.uk</a:t>
            </a:r>
            <a:endParaRPr lang="en-GB" sz="2000" dirty="0">
              <a:latin typeface="VAG Rounded Std" panose="020F0502020204020204" pitchFamily="34" charset="0"/>
            </a:endParaRPr>
          </a:p>
          <a:p>
            <a:pPr>
              <a:buFont typeface="Wingdings" panose="05000000000000000000" pitchFamily="2" charset="2"/>
              <a:buChar char="v"/>
            </a:pPr>
            <a:r>
              <a:rPr lang="en-GB" sz="2000" dirty="0">
                <a:latin typeface="VAG Rounded Std" panose="020F0502020204020204" pitchFamily="34" charset="0"/>
              </a:rPr>
              <a:t>Family HUBs -</a:t>
            </a:r>
            <a:r>
              <a:rPr lang="en-GB" sz="2000" u="sng" dirty="0">
                <a:latin typeface="VAG Rounded Std" panose="020F0502020204020204" pitchFamily="34" charset="0"/>
                <a:hlinkClick r:id="rId5"/>
              </a:rPr>
              <a:t>https://www.wakefieldfamiliestogether.co.uk/family-hubs/</a:t>
            </a:r>
            <a:r>
              <a:rPr lang="en-GB" sz="2000" dirty="0">
                <a:latin typeface="VAG Rounded Std" panose="020F0502020204020204" pitchFamily="34" charset="0"/>
              </a:rPr>
              <a:t> </a:t>
            </a:r>
          </a:p>
          <a:p>
            <a:pPr>
              <a:buFont typeface="Wingdings" panose="05000000000000000000" pitchFamily="2" charset="2"/>
              <a:buChar char="v"/>
            </a:pPr>
            <a:r>
              <a:rPr lang="en-GB" sz="2000" dirty="0">
                <a:latin typeface="VAG Rounded Std"/>
              </a:rPr>
              <a:t>WASP – Wakefield Awareness Support Project 01924 683890</a:t>
            </a:r>
          </a:p>
        </p:txBody>
      </p:sp>
    </p:spTree>
    <p:extLst>
      <p:ext uri="{BB962C8B-B14F-4D97-AF65-F5344CB8AC3E}">
        <p14:creationId xmlns:p14="http://schemas.microsoft.com/office/powerpoint/2010/main" val="404117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1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92D050"/>
                </a:solidFill>
                <a:latin typeface="VAG Rounded Std"/>
              </a:rPr>
              <a:t>Duty Advice </a:t>
            </a:r>
          </a:p>
        </p:txBody>
      </p:sp>
      <p:sp>
        <p:nvSpPr>
          <p:cNvPr id="3" name="Rectangle 2"/>
          <p:cNvSpPr/>
          <p:nvPr/>
        </p:nvSpPr>
        <p:spPr>
          <a:xfrm>
            <a:off x="642875" y="1133061"/>
            <a:ext cx="7992888" cy="1754326"/>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latin typeface="VAG Rounded Std"/>
              </a:rPr>
              <a:t>Runs 51 weeks of the year during office hours</a:t>
            </a:r>
          </a:p>
          <a:p>
            <a:pPr marL="285750" indent="-285750">
              <a:buFont typeface="Arial" panose="020B0604020202020204" pitchFamily="34" charset="0"/>
              <a:buChar char="•"/>
            </a:pPr>
            <a:r>
              <a:rPr lang="en-US" dirty="0">
                <a:latin typeface="VAG Rounded Std"/>
              </a:rPr>
              <a:t>Access via email or phone (calls are not answered-message service used)</a:t>
            </a:r>
          </a:p>
          <a:p>
            <a:pPr marL="285750" indent="-285750">
              <a:buFont typeface="Arial" panose="020B0604020202020204" pitchFamily="34" charset="0"/>
              <a:buChar char="•"/>
            </a:pPr>
            <a:r>
              <a:rPr lang="en-US" dirty="0">
                <a:latin typeface="VAG Rounded Std"/>
              </a:rPr>
              <a:t>Provide a free, confidential and ‘impartial’ service – which means we do not take sides and try to ensure everyone is given opportunities to express their views and feel listened to</a:t>
            </a:r>
          </a:p>
          <a:p>
            <a:pPr marL="285750" indent="-285750">
              <a:buFont typeface="Arial" panose="020B0604020202020204" pitchFamily="34" charset="0"/>
              <a:buChar char="•"/>
            </a:pPr>
            <a:r>
              <a:rPr lang="en-US" dirty="0">
                <a:latin typeface="VAG Rounded Std"/>
              </a:rPr>
              <a:t>Available to parents/</a:t>
            </a:r>
            <a:r>
              <a:rPr lang="en-US" dirty="0" err="1">
                <a:latin typeface="VAG Rounded Std"/>
              </a:rPr>
              <a:t>carers</a:t>
            </a:r>
            <a:r>
              <a:rPr lang="en-US" dirty="0">
                <a:latin typeface="VAG Rounded Std"/>
              </a:rPr>
              <a:t>, young people and professionals </a:t>
            </a:r>
            <a:endParaRPr lang="en-GB" dirty="0">
              <a:latin typeface="VAG Rounded Std" panose="020F0502020204020204" pitchFamily="34" charset="0"/>
            </a:endParaRPr>
          </a:p>
        </p:txBody>
      </p:sp>
      <p:sp>
        <p:nvSpPr>
          <p:cNvPr id="4" name="TextBox 3"/>
          <p:cNvSpPr txBox="1"/>
          <p:nvPr/>
        </p:nvSpPr>
        <p:spPr>
          <a:xfrm>
            <a:off x="457200" y="2887387"/>
            <a:ext cx="8640960" cy="4093428"/>
          </a:xfrm>
          <a:prstGeom prst="rect">
            <a:avLst/>
          </a:prstGeom>
          <a:noFill/>
        </p:spPr>
        <p:txBody>
          <a:bodyPr wrap="square" lIns="91440" tIns="45720" rIns="91440" bIns="45720" rtlCol="0" anchor="t">
            <a:spAutoFit/>
          </a:bodyPr>
          <a:lstStyle/>
          <a:p>
            <a:r>
              <a:rPr lang="en-GB" b="1" dirty="0">
                <a:latin typeface="VAG Rounded Std" panose="020F0502020204020204" pitchFamily="34" charset="0"/>
              </a:rPr>
              <a:t>For specific mental health support please contact </a:t>
            </a:r>
          </a:p>
          <a:p>
            <a:r>
              <a:rPr lang="en-US" b="1" dirty="0">
                <a:latin typeface="VAG Rounded Std" panose="020F0502020204020204" pitchFamily="34" charset="0"/>
              </a:rPr>
              <a:t>CAMHS</a:t>
            </a:r>
            <a:r>
              <a:rPr lang="en-US" dirty="0">
                <a:latin typeface="VAG Rounded Std" panose="020F0502020204020204" pitchFamily="34" charset="0"/>
              </a:rPr>
              <a:t> </a:t>
            </a:r>
            <a:r>
              <a:rPr lang="en-US" dirty="0">
                <a:solidFill>
                  <a:srgbClr val="0070C0"/>
                </a:solidFill>
                <a:latin typeface="VAG Rounded Std" panose="020F0502020204020204" pitchFamily="34" charset="0"/>
                <a:hlinkClick r:id="rId2">
                  <a:extLst>
                    <a:ext uri="{A12FA001-AC4F-418D-AE19-62706E023703}">
                      <ahyp:hlinkClr xmlns:ahyp="http://schemas.microsoft.com/office/drawing/2018/hyperlinkcolor" val="tx"/>
                    </a:ext>
                  </a:extLst>
                </a:hlinkClick>
              </a:rPr>
              <a:t>https://www.southwestyorkshire.nhs.uk/services/camhs-wakefield/</a:t>
            </a:r>
            <a:r>
              <a:rPr lang="en-US" dirty="0">
                <a:solidFill>
                  <a:srgbClr val="0070C0"/>
                </a:solidFill>
                <a:latin typeface="VAG Rounded Std" panose="020F0502020204020204" pitchFamily="34" charset="0"/>
              </a:rPr>
              <a:t> </a:t>
            </a:r>
          </a:p>
          <a:p>
            <a:r>
              <a:rPr lang="en-US" dirty="0">
                <a:latin typeface="VAG Rounded Std" panose="020F0502020204020204" pitchFamily="34" charset="0"/>
              </a:rPr>
              <a:t>All requests for service are reviewed by our Single Point of Access (SPA) team. The SPA accepts requests for service 9am – 5pm</a:t>
            </a:r>
            <a:endParaRPr lang="en-GB" dirty="0">
              <a:latin typeface="VAG Rounded Std" panose="020F0502020204020204" pitchFamily="34" charset="0"/>
            </a:endParaRPr>
          </a:p>
          <a:p>
            <a:r>
              <a:rPr lang="en-GB" b="1" dirty="0">
                <a:latin typeface="VAG Rounded Std" panose="020F0502020204020204" pitchFamily="34" charset="0"/>
              </a:rPr>
              <a:t>01977 735865</a:t>
            </a:r>
            <a:endParaRPr lang="en-US" b="1" dirty="0">
              <a:latin typeface="VAG Rounded Std" panose="020F0502020204020204" pitchFamily="34" charset="0"/>
            </a:endParaRPr>
          </a:p>
          <a:p>
            <a:endParaRPr lang="en-US" b="1" dirty="0">
              <a:latin typeface="VAG Rounded Std" panose="020F0502020204020204" pitchFamily="34" charset="0"/>
            </a:endParaRPr>
          </a:p>
          <a:p>
            <a:r>
              <a:rPr lang="en-US" sz="2000" b="1" dirty="0">
                <a:latin typeface="VAG Rounded Std" panose="020F0502020204020204" pitchFamily="34" charset="0"/>
              </a:rPr>
              <a:t>Compass Wakefield </a:t>
            </a:r>
          </a:p>
          <a:p>
            <a:r>
              <a:rPr lang="en-GB" sz="2000" b="1" dirty="0">
                <a:latin typeface="VAG Rounded Std" panose="020F0502020204020204" pitchFamily="34" charset="0"/>
                <a:hlinkClick r:id="rId3"/>
              </a:rPr>
              <a:t>https://www.compass-uk.org/services/wakefield-children-and-young-peoples-emotional-health-and-wellbeing-service/</a:t>
            </a:r>
            <a:r>
              <a:rPr lang="en-GB" sz="2000" b="1" dirty="0">
                <a:latin typeface="VAG Rounded Std" panose="020F0502020204020204" pitchFamily="34" charset="0"/>
              </a:rPr>
              <a:t> </a:t>
            </a:r>
          </a:p>
          <a:p>
            <a:r>
              <a:rPr lang="en-GB" sz="2000" b="1" dirty="0">
                <a:latin typeface="VAG Rounded Std" panose="020F0502020204020204" pitchFamily="34" charset="0"/>
              </a:rPr>
              <a:t>01924 665 093</a:t>
            </a:r>
          </a:p>
          <a:p>
            <a:endParaRPr lang="en-US" b="1" dirty="0">
              <a:latin typeface="VAG Rounded Std" panose="020F0502020204020204" pitchFamily="34" charset="0"/>
            </a:endParaRPr>
          </a:p>
          <a:p>
            <a:r>
              <a:rPr lang="en-US" dirty="0">
                <a:latin typeface="VAG Rounded Std"/>
              </a:rPr>
              <a:t>In an emergency, please seek support from an emergency service </a:t>
            </a:r>
            <a:endParaRPr lang="en-US" b="1" dirty="0">
              <a:latin typeface="VAG Rounded Std"/>
            </a:endParaRPr>
          </a:p>
          <a:p>
            <a:r>
              <a:rPr lang="en-US" dirty="0">
                <a:latin typeface="VAG Rounded Std"/>
              </a:rPr>
              <a:t>(i.e. by calling 999 or visiting A &amp; E)</a:t>
            </a:r>
            <a:endParaRPr lang="en-US" b="1" dirty="0">
              <a:latin typeface="VAG Rounded Std"/>
            </a:endParaRPr>
          </a:p>
          <a:p>
            <a:endParaRPr lang="en-GB" dirty="0">
              <a:latin typeface="VAG Rounded Std" panose="020F0502020204020204" pitchFamily="34" charset="0"/>
            </a:endParaRPr>
          </a:p>
        </p:txBody>
      </p:sp>
      <p:pic>
        <p:nvPicPr>
          <p:cNvPr id="5" name="Picture 5">
            <a:extLst>
              <a:ext uri="{FF2B5EF4-FFF2-40B4-BE49-F238E27FC236}">
                <a16:creationId xmlns:a16="http://schemas.microsoft.com/office/drawing/2014/main" id="{EC83A62F-E01A-FBA5-2860-621FF8A81D0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39891" y="-145473"/>
            <a:ext cx="1558637" cy="1558637"/>
          </a:xfrm>
          <a:prstGeom prst="rect">
            <a:avLst/>
          </a:prstGeom>
        </p:spPr>
      </p:pic>
    </p:spTree>
    <p:extLst>
      <p:ext uri="{BB962C8B-B14F-4D97-AF65-F5344CB8AC3E}">
        <p14:creationId xmlns:p14="http://schemas.microsoft.com/office/powerpoint/2010/main" val="124105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par>
                          <p:cTn id="13" fill="hold">
                            <p:stCondLst>
                              <p:cond delay="2000"/>
                            </p:stCondLst>
                            <p:childTnLst>
                              <p:par>
                                <p:cTn id="14" presetID="6" presetClass="entr" presetSubtype="16"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par>
                          <p:cTn id="17" fill="hold">
                            <p:stCondLst>
                              <p:cond delay="4000"/>
                            </p:stCondLst>
                            <p:childTnLst>
                              <p:par>
                                <p:cTn id="18" presetID="6" presetClass="entr" presetSubtype="16"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circle(in)">
                                      <p:cBhvr>
                                        <p:cTn id="25" dur="2000"/>
                                        <p:tgtEl>
                                          <p:spTgt spid="4">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circle(in)">
                                      <p:cBhvr>
                                        <p:cTn id="28" dur="2000"/>
                                        <p:tgtEl>
                                          <p:spTgt spid="4">
                                            <p:txEl>
                                              <p:pRg st="1" end="1"/>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circle(in)">
                                      <p:cBhvr>
                                        <p:cTn id="31" dur="2000"/>
                                        <p:tgtEl>
                                          <p:spTgt spid="4">
                                            <p:txEl>
                                              <p:pRg st="2" end="2"/>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circle(in)">
                                      <p:cBhvr>
                                        <p:cTn id="34" dur="2000"/>
                                        <p:tgtEl>
                                          <p:spTgt spid="4">
                                            <p:txEl>
                                              <p:pRg st="3" end="3"/>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circle(in)">
                                      <p:cBhvr>
                                        <p:cTn id="37" dur="2000"/>
                                        <p:tgtEl>
                                          <p:spTgt spid="4">
                                            <p:txEl>
                                              <p:pRg st="5" end="5"/>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circle(in)">
                                      <p:cBhvr>
                                        <p:cTn id="40" dur="2000"/>
                                        <p:tgtEl>
                                          <p:spTgt spid="4">
                                            <p:txEl>
                                              <p:pRg st="6" end="6"/>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circle(in)">
                                      <p:cBhvr>
                                        <p:cTn id="43" dur="2000"/>
                                        <p:tgtEl>
                                          <p:spTgt spid="4">
                                            <p:txEl>
                                              <p:pRg st="7" end="7"/>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circle(in)">
                                      <p:cBhvr>
                                        <p:cTn id="46" dur="2000"/>
                                        <p:tgtEl>
                                          <p:spTgt spid="4">
                                            <p:txEl>
                                              <p:pRg st="9" end="9"/>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circle(in)">
                                      <p:cBhvr>
                                        <p:cTn id="49"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267"/>
            <a:ext cx="8229600" cy="1143000"/>
          </a:xfrm>
        </p:spPr>
        <p:txBody>
          <a:bodyPr/>
          <a:lstStyle/>
          <a:p>
            <a:r>
              <a:rPr lang="en-GB" err="1">
                <a:solidFill>
                  <a:srgbClr val="92D050"/>
                </a:solidFill>
                <a:latin typeface="VAG Rounded Std" panose="020F0502020204020204" pitchFamily="34" charset="0"/>
              </a:rPr>
              <a:t>Sendiass</a:t>
            </a:r>
            <a:endParaRPr lang="en-GB">
              <a:solidFill>
                <a:srgbClr val="92D050"/>
              </a:solidFill>
              <a:latin typeface="VAG Rounded Std" panose="020F0502020204020204" pitchFamily="34" charset="0"/>
            </a:endParaRPr>
          </a:p>
        </p:txBody>
      </p:sp>
      <p:sp>
        <p:nvSpPr>
          <p:cNvPr id="3" name="Content Placeholder 2"/>
          <p:cNvSpPr>
            <a:spLocks noGrp="1"/>
          </p:cNvSpPr>
          <p:nvPr>
            <p:ph sz="half" idx="1"/>
          </p:nvPr>
        </p:nvSpPr>
        <p:spPr>
          <a:xfrm>
            <a:off x="467544" y="1320131"/>
            <a:ext cx="8003232" cy="5314602"/>
          </a:xfrm>
        </p:spPr>
        <p:txBody>
          <a:bodyPr vert="horz" lIns="91440" tIns="45720" rIns="91440" bIns="45720" rtlCol="0" anchor="t">
            <a:normAutofit/>
          </a:bodyPr>
          <a:lstStyle/>
          <a:p>
            <a:r>
              <a:rPr lang="en-GB" sz="2400" dirty="0" err="1">
                <a:latin typeface="VAG Rounded Std"/>
              </a:rPr>
              <a:t>Sendiass</a:t>
            </a:r>
            <a:r>
              <a:rPr lang="en-GB" sz="2400" dirty="0">
                <a:latin typeface="VAG Rounded Std"/>
              </a:rPr>
              <a:t> stands for Special Educational Needs &amp; Disabilities (SEND) information, advice and support service (IASS)</a:t>
            </a:r>
          </a:p>
          <a:p>
            <a:r>
              <a:rPr lang="en-GB" sz="2400" dirty="0">
                <a:latin typeface="VAG Rounded Std"/>
              </a:rPr>
              <a:t>We provide advice, support &amp; case work on a wide range of legalities under SEND code of practice</a:t>
            </a:r>
          </a:p>
          <a:p>
            <a:r>
              <a:rPr lang="en-GB" sz="2400" dirty="0">
                <a:latin typeface="VAG Rounded Std"/>
              </a:rPr>
              <a:t>We follow the minimum standards for IASS</a:t>
            </a:r>
          </a:p>
          <a:p>
            <a:r>
              <a:rPr lang="en-GB" sz="2400" dirty="0">
                <a:latin typeface="VAG Rounded Std"/>
              </a:rPr>
              <a:t>Provide advice to settings on reasonable adjustments</a:t>
            </a:r>
          </a:p>
          <a:p>
            <a:r>
              <a:rPr lang="en-GB" sz="2400" dirty="0">
                <a:latin typeface="VAG Rounded Std"/>
              </a:rPr>
              <a:t>We are separate to the council</a:t>
            </a:r>
          </a:p>
          <a:p>
            <a:r>
              <a:rPr lang="en-GB" sz="2400" dirty="0">
                <a:latin typeface="VAG Rounded Std"/>
              </a:rPr>
              <a:t>Our webpage</a:t>
            </a:r>
            <a:endParaRPr lang="en-GB" sz="2400" dirty="0">
              <a:latin typeface="VAG Rounded Std"/>
              <a:ea typeface="Verdana"/>
            </a:endParaRPr>
          </a:p>
          <a:p>
            <a:pPr marL="0" indent="0">
              <a:buNone/>
            </a:pPr>
            <a:r>
              <a:rPr lang="en-GB" sz="2400" dirty="0">
                <a:latin typeface="VAG Rounded Std"/>
                <a:ea typeface="+mn-lt"/>
                <a:cs typeface="+mn-lt"/>
                <a:hlinkClick r:id="rId3"/>
              </a:rPr>
              <a:t>https://wakefield.mylocaloffer.org/wesail/</a:t>
            </a:r>
            <a:endParaRPr lang="en-GB" dirty="0">
              <a:latin typeface="VAG Rounded Std"/>
            </a:endParaRPr>
          </a:p>
          <a:p>
            <a:pPr marL="0" indent="0">
              <a:buNone/>
            </a:pPr>
            <a:endParaRPr lang="en-GB" sz="2400" dirty="0">
              <a:latin typeface="VAG Rounded Std" panose="020F0502020204020204" pitchFamily="34" charset="0"/>
              <a:ea typeface="Verdana"/>
            </a:endParaRPr>
          </a:p>
          <a:p>
            <a:endParaRPr lang="en-GB" dirty="0">
              <a:latin typeface="VAG Rounded Std" panose="020F0502020204020204" pitchFamily="34" charset="0"/>
              <a:ea typeface="Verdana"/>
            </a:endParaRPr>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4761" y="5432160"/>
            <a:ext cx="2943622" cy="128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92D050"/>
                </a:solidFill>
                <a:latin typeface="VAG Rounded Std"/>
              </a:rPr>
              <a:t>Sendiass</a:t>
            </a:r>
            <a:r>
              <a:rPr lang="en-GB" dirty="0">
                <a:solidFill>
                  <a:srgbClr val="92D050"/>
                </a:solidFill>
                <a:latin typeface="VAG Rounded Std"/>
              </a:rPr>
              <a:t> Support</a:t>
            </a:r>
          </a:p>
        </p:txBody>
      </p:sp>
      <p:sp>
        <p:nvSpPr>
          <p:cNvPr id="6" name="TextBox 5">
            <a:extLst>
              <a:ext uri="{FF2B5EF4-FFF2-40B4-BE49-F238E27FC236}">
                <a16:creationId xmlns:a16="http://schemas.microsoft.com/office/drawing/2014/main" id="{6DEA1874-48AF-773E-A718-29F95D12CEAF}"/>
              </a:ext>
            </a:extLst>
          </p:cNvPr>
          <p:cNvSpPr txBox="1"/>
          <p:nvPr/>
        </p:nvSpPr>
        <p:spPr>
          <a:xfrm>
            <a:off x="561109" y="4125190"/>
            <a:ext cx="845819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AG Rounded Std"/>
                <a:ea typeface="+mn-lt"/>
                <a:cs typeface="+mn-lt"/>
              </a:rPr>
              <a:t>For SENDIASS in other areas of the UK</a:t>
            </a:r>
          </a:p>
          <a:p>
            <a:r>
              <a:rPr lang="en-US" dirty="0">
                <a:ea typeface="+mn-lt"/>
                <a:cs typeface="+mn-lt"/>
                <a:hlinkClick r:id="rId2"/>
              </a:rPr>
              <a:t>https://councilfordisabledchildren.org.uk/what-we-do-0/networks/information-advice-and-support-services-network/find-your-local-ias-service</a:t>
            </a:r>
            <a:endParaRPr lang="en-US" dirty="0">
              <a:ea typeface="Verdana"/>
            </a:endParaRPr>
          </a:p>
          <a:p>
            <a:endParaRPr lang="en-US" dirty="0">
              <a:ea typeface="+mn-lt"/>
              <a:cs typeface="+mn-lt"/>
            </a:endParaRPr>
          </a:p>
        </p:txBody>
      </p:sp>
      <p:sp>
        <p:nvSpPr>
          <p:cNvPr id="7" name="TextBox 6">
            <a:extLst>
              <a:ext uri="{FF2B5EF4-FFF2-40B4-BE49-F238E27FC236}">
                <a16:creationId xmlns:a16="http://schemas.microsoft.com/office/drawing/2014/main" id="{75DCA6BF-6495-6AF4-EFFE-B1EDD075FD2E}"/>
              </a:ext>
            </a:extLst>
          </p:cNvPr>
          <p:cNvSpPr txBox="1"/>
          <p:nvPr/>
        </p:nvSpPr>
        <p:spPr>
          <a:xfrm>
            <a:off x="441612" y="1589809"/>
            <a:ext cx="803736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VAG Rounded Std"/>
                <a:ea typeface="Verdana"/>
              </a:rPr>
              <a:t>Examples include:</a:t>
            </a:r>
          </a:p>
          <a:p>
            <a:pPr marL="285750" indent="-285750">
              <a:buFont typeface="Arial"/>
              <a:buChar char="•"/>
            </a:pPr>
            <a:r>
              <a:rPr lang="en-US" dirty="0">
                <a:latin typeface="VAG Rounded Std"/>
                <a:ea typeface="Verdana"/>
              </a:rPr>
              <a:t>Advice on "Reasonable adjustments"</a:t>
            </a:r>
          </a:p>
          <a:p>
            <a:pPr marL="285750" indent="-285750">
              <a:buFont typeface="Arial"/>
              <a:buChar char="•"/>
            </a:pPr>
            <a:r>
              <a:rPr lang="en-US" dirty="0">
                <a:latin typeface="VAG Rounded Std"/>
                <a:ea typeface="Verdana"/>
              </a:rPr>
              <a:t>Information on SEND law</a:t>
            </a:r>
          </a:p>
          <a:p>
            <a:pPr marL="285750" indent="-285750">
              <a:buFont typeface="Arial"/>
              <a:buChar char="•"/>
            </a:pPr>
            <a:r>
              <a:rPr lang="en-US" dirty="0">
                <a:latin typeface="VAG Rounded Std"/>
                <a:ea typeface="Verdana"/>
              </a:rPr>
              <a:t>How to request an Education Health and Care Plan (EHCP)</a:t>
            </a:r>
          </a:p>
          <a:p>
            <a:pPr marL="285750" indent="-285750">
              <a:buFont typeface="Arial"/>
              <a:buChar char="•"/>
            </a:pPr>
            <a:r>
              <a:rPr lang="en-US" dirty="0">
                <a:latin typeface="VAG Rounded Std"/>
                <a:ea typeface="Verdana"/>
              </a:rPr>
              <a:t>Advice on annual reviews</a:t>
            </a:r>
          </a:p>
          <a:p>
            <a:pPr marL="285750" indent="-285750">
              <a:buFont typeface="Arial"/>
              <a:buChar char="•"/>
            </a:pPr>
            <a:r>
              <a:rPr lang="en-US" dirty="0">
                <a:latin typeface="VAG Rounded Std"/>
                <a:ea typeface="Verdana"/>
              </a:rPr>
              <a:t>Signposting to other support services</a:t>
            </a:r>
          </a:p>
          <a:p>
            <a:pPr marL="285750" indent="-285750">
              <a:buFont typeface="Arial"/>
              <a:buChar char="•"/>
            </a:pPr>
            <a:r>
              <a:rPr lang="en-US" dirty="0">
                <a:latin typeface="VAG Rounded Std"/>
                <a:ea typeface="Verdana"/>
              </a:rPr>
              <a:t>Call before and after a meeting for advice</a:t>
            </a:r>
          </a:p>
          <a:p>
            <a:pPr marL="285750" indent="-285750">
              <a:buFont typeface="Arial"/>
              <a:buChar char="•"/>
            </a:pPr>
            <a:r>
              <a:rPr lang="en-US" dirty="0">
                <a:latin typeface="VAG Rounded Std"/>
                <a:ea typeface="Verdana"/>
              </a:rPr>
              <a:t>Information on provisions in Wakefield</a:t>
            </a:r>
          </a:p>
        </p:txBody>
      </p:sp>
      <p:sp>
        <p:nvSpPr>
          <p:cNvPr id="8" name="TextBox 7">
            <a:extLst>
              <a:ext uri="{FF2B5EF4-FFF2-40B4-BE49-F238E27FC236}">
                <a16:creationId xmlns:a16="http://schemas.microsoft.com/office/drawing/2014/main" id="{DD6A8BF5-D5C1-AA56-BF0A-81039FDC5242}"/>
              </a:ext>
            </a:extLst>
          </p:cNvPr>
          <p:cNvSpPr txBox="1"/>
          <p:nvPr/>
        </p:nvSpPr>
        <p:spPr>
          <a:xfrm>
            <a:off x="561109" y="5694218"/>
            <a:ext cx="83127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Verdana"/>
              </a:rPr>
              <a:t>Popular Sensory Processing course online from Occupational Therapy</a:t>
            </a:r>
            <a:endParaRPr lang="en-US" dirty="0"/>
          </a:p>
          <a:p>
            <a:r>
              <a:rPr lang="en-US" dirty="0">
                <a:hlinkClick r:id="rId3"/>
              </a:rPr>
              <a:t>www.midyorks.nhs.uk/that-makes-sense/</a:t>
            </a:r>
            <a:endParaRPr lang="en-US" dirty="0">
              <a:ea typeface="Verdana"/>
              <a:hlinkClick r:id="rId3"/>
            </a:endParaRPr>
          </a:p>
          <a:p>
            <a:endParaRPr lang="en-US" dirty="0">
              <a:ea typeface="Verdana"/>
            </a:endParaRPr>
          </a:p>
        </p:txBody>
      </p:sp>
      <p:pic>
        <p:nvPicPr>
          <p:cNvPr id="9" name="Picture 9">
            <a:extLst>
              <a:ext uri="{FF2B5EF4-FFF2-40B4-BE49-F238E27FC236}">
                <a16:creationId xmlns:a16="http://schemas.microsoft.com/office/drawing/2014/main" id="{18B10F6A-420B-DD25-8929-48B56D3B38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77445" y="1589809"/>
            <a:ext cx="2296391" cy="2306782"/>
          </a:xfrm>
          <a:prstGeom prst="rect">
            <a:avLst/>
          </a:prstGeom>
        </p:spPr>
      </p:pic>
    </p:spTree>
    <p:extLst>
      <p:ext uri="{BB962C8B-B14F-4D97-AF65-F5344CB8AC3E}">
        <p14:creationId xmlns:p14="http://schemas.microsoft.com/office/powerpoint/2010/main" val="143016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rgbClr val="92D050"/>
                </a:solidFill>
                <a:latin typeface="VAG Rounded Std" panose="020F0502020204020204" pitchFamily="34" charset="0"/>
              </a:rPr>
              <a:t>Pre &amp; Plus Offer</a:t>
            </a:r>
          </a:p>
        </p:txBody>
      </p:sp>
      <p:sp>
        <p:nvSpPr>
          <p:cNvPr id="9" name="TextBox 8">
            <a:extLst>
              <a:ext uri="{FF2B5EF4-FFF2-40B4-BE49-F238E27FC236}">
                <a16:creationId xmlns:a16="http://schemas.microsoft.com/office/drawing/2014/main" id="{5E9394C1-03D6-EB63-78B1-A98730152F6E}"/>
              </a:ext>
            </a:extLst>
          </p:cNvPr>
          <p:cNvSpPr txBox="1"/>
          <p:nvPr/>
        </p:nvSpPr>
        <p:spPr>
          <a:xfrm>
            <a:off x="827584" y="1268760"/>
            <a:ext cx="7704856" cy="5037598"/>
          </a:xfrm>
          <a:prstGeom prst="rect">
            <a:avLst/>
          </a:prstGeom>
          <a:noFill/>
        </p:spPr>
        <p:txBody>
          <a:bodyPr wrap="square" lIns="91440" tIns="45720" rIns="91440" bIns="45720" anchor="t">
            <a:spAutoFit/>
          </a:bodyPr>
          <a:lstStyle/>
          <a:p>
            <a:pPr>
              <a:lnSpc>
                <a:spcPct val="107000"/>
              </a:lnSpc>
              <a:spcAft>
                <a:spcPts val="800"/>
              </a:spcAft>
            </a:pPr>
            <a:r>
              <a:rPr lang="en-US" dirty="0">
                <a:latin typeface="VAG Rounded Std"/>
                <a:ea typeface="Calibri" panose="020F0502020204030204" pitchFamily="34" charset="0"/>
                <a:cs typeface="Times New Roman"/>
              </a:rPr>
              <a:t>The Pre &amp; Plus offer</a:t>
            </a:r>
            <a:r>
              <a:rPr lang="en-US" sz="1800" dirty="0">
                <a:effectLst/>
                <a:latin typeface="VAG Rounded Std"/>
                <a:ea typeface="Calibri" panose="020F0502020204030204" pitchFamily="34" charset="0"/>
                <a:cs typeface="Times New Roman"/>
              </a:rPr>
              <a:t> </a:t>
            </a:r>
            <a:r>
              <a:rPr lang="en-US" dirty="0">
                <a:latin typeface="VAG Rounded Std"/>
                <a:ea typeface="Calibri" panose="020F0502020204030204" pitchFamily="34" charset="0"/>
                <a:cs typeface="Times New Roman"/>
              </a:rPr>
              <a:t>is</a:t>
            </a:r>
            <a:r>
              <a:rPr lang="en-US" sz="1800" dirty="0">
                <a:effectLst/>
                <a:latin typeface="VAG Rounded Std"/>
                <a:ea typeface="Calibri" panose="020F0502020204030204" pitchFamily="34" charset="0"/>
                <a:cs typeface="Times New Roman"/>
              </a:rPr>
              <a:t> </a:t>
            </a:r>
            <a:r>
              <a:rPr lang="en-US" dirty="0">
                <a:latin typeface="VAG Rounded Std"/>
                <a:ea typeface="Calibri" panose="020F0502020204030204" pitchFamily="34" charset="0"/>
                <a:cs typeface="Times New Roman"/>
              </a:rPr>
              <a:t>provid</a:t>
            </a:r>
            <a:r>
              <a:rPr lang="en-US" sz="1800" dirty="0">
                <a:effectLst/>
                <a:latin typeface="VAG Rounded Std"/>
                <a:ea typeface="Calibri" panose="020F0502020204030204" pitchFamily="34" charset="0"/>
                <a:cs typeface="Times New Roman"/>
              </a:rPr>
              <a:t>ed in two formats:</a:t>
            </a:r>
            <a:r>
              <a:rPr lang="en-US" dirty="0">
                <a:latin typeface="VAG Rounded Std"/>
                <a:ea typeface="Calibri" panose="020F0502020204030204" pitchFamily="34" charset="0"/>
                <a:cs typeface="Times New Roman"/>
              </a:rPr>
              <a:t> </a:t>
            </a:r>
            <a:endParaRPr lang="en-GB" sz="1800" dirty="0">
              <a:effectLst/>
              <a:latin typeface="VAG Rounded Std" panose="020F050202020402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n-US" sz="1800" dirty="0">
                <a:effectLst/>
                <a:latin typeface="VAG Rounded Std"/>
                <a:ea typeface="Calibri" panose="020F0502020204030204" pitchFamily="34" charset="0"/>
                <a:cs typeface="Times New Roman"/>
              </a:rPr>
              <a:t>Complex Pre working cases –for Under 5’s where not yet reached statutory school age</a:t>
            </a:r>
            <a:endParaRPr lang="en-GB" sz="1800" dirty="0">
              <a:effectLst/>
              <a:latin typeface="VAG Rounded Std"/>
              <a:ea typeface="Calibri" panose="020F0502020204030204" pitchFamily="34" charset="0"/>
              <a:cs typeface="Times New Roman"/>
            </a:endParaRPr>
          </a:p>
          <a:p>
            <a:pPr marL="342900" lvl="0" indent="-342900">
              <a:lnSpc>
                <a:spcPct val="107000"/>
              </a:lnSpc>
              <a:spcAft>
                <a:spcPts val="800"/>
              </a:spcAft>
              <a:buFont typeface="Arial" panose="020B0604020202020204" pitchFamily="34" charset="0"/>
              <a:buChar char="•"/>
            </a:pPr>
            <a:r>
              <a:rPr lang="en-US" sz="1800" dirty="0">
                <a:effectLst/>
                <a:latin typeface="VAG Rounded Std"/>
                <a:ea typeface="Calibri" panose="020F0502020204030204" pitchFamily="34" charset="0"/>
                <a:cs typeface="Times New Roman"/>
              </a:rPr>
              <a:t>A “Bolt-on” Plus worker offer which will add enhanced support to SENDIASS cases</a:t>
            </a:r>
          </a:p>
          <a:p>
            <a:pPr marL="342900" lvl="0" indent="-342900">
              <a:lnSpc>
                <a:spcPct val="107000"/>
              </a:lnSpc>
              <a:spcAft>
                <a:spcPts val="800"/>
              </a:spcAft>
              <a:buFont typeface="Arial" panose="020B0604020202020204" pitchFamily="34" charset="0"/>
              <a:buChar char="•"/>
            </a:pPr>
            <a:endParaRPr lang="en-US" dirty="0">
              <a:latin typeface="VAG Rounded Std" panose="020F0502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VAG Rounded Std"/>
                <a:ea typeface="Calibri" panose="020F0502020204030204" pitchFamily="34" charset="0"/>
                <a:cs typeface="Times New Roman"/>
              </a:rPr>
              <a:t>What we will not be able to offer:</a:t>
            </a:r>
            <a:endParaRPr lang="en-GB" sz="1800" dirty="0">
              <a:effectLst/>
              <a:latin typeface="VAG Rounded Std"/>
              <a:ea typeface="Calibri" panose="020F0502020204030204" pitchFamily="34" charset="0"/>
              <a:cs typeface="Times New Roman"/>
            </a:endParaRPr>
          </a:p>
          <a:p>
            <a:pPr marL="342900" lvl="0" indent="-342900">
              <a:lnSpc>
                <a:spcPct val="107000"/>
              </a:lnSpc>
              <a:buFont typeface="Arial" panose="020B0604020202020204" pitchFamily="34" charset="0"/>
              <a:buChar char="•"/>
            </a:pPr>
            <a:r>
              <a:rPr lang="en-US" sz="1800" dirty="0">
                <a:effectLst/>
                <a:latin typeface="VAG Rounded Std"/>
                <a:ea typeface="Calibri" panose="020F0502020204030204" pitchFamily="34" charset="0"/>
                <a:cs typeface="Times New Roman"/>
              </a:rPr>
              <a:t>Regular attendance at groups with a family</a:t>
            </a:r>
            <a:endParaRPr lang="en-GB" sz="1800" dirty="0">
              <a:effectLst/>
              <a:latin typeface="VAG Rounded Std"/>
              <a:ea typeface="Calibri" panose="020F0502020204030204" pitchFamily="34" charset="0"/>
              <a:cs typeface="Times New Roman"/>
            </a:endParaRPr>
          </a:p>
          <a:p>
            <a:pPr marL="342900" lvl="0" indent="-342900">
              <a:lnSpc>
                <a:spcPct val="107000"/>
              </a:lnSpc>
              <a:buFont typeface="Arial" panose="020B0604020202020204" pitchFamily="34" charset="0"/>
              <a:buChar char="•"/>
            </a:pPr>
            <a:r>
              <a:rPr lang="en-US" sz="1800" dirty="0">
                <a:effectLst/>
                <a:latin typeface="VAG Rounded Std"/>
                <a:ea typeface="Calibri" panose="020F0502020204030204" pitchFamily="34" charset="0"/>
                <a:cs typeface="Times New Roman"/>
              </a:rPr>
              <a:t>Attendance at all medical appointments or meetings</a:t>
            </a:r>
            <a:endParaRPr lang="en-GB" sz="1800" dirty="0">
              <a:effectLst/>
              <a:latin typeface="VAG Rounded Std"/>
              <a:ea typeface="Calibri" panose="020F0502020204030204" pitchFamily="34" charset="0"/>
              <a:cs typeface="Times New Roman"/>
            </a:endParaRPr>
          </a:p>
          <a:p>
            <a:pPr marL="342900" lvl="0" indent="-342900">
              <a:lnSpc>
                <a:spcPct val="107000"/>
              </a:lnSpc>
              <a:buFont typeface="Arial" panose="020B0604020202020204" pitchFamily="34" charset="0"/>
              <a:buChar char="•"/>
            </a:pPr>
            <a:r>
              <a:rPr lang="en-GB" sz="1800" dirty="0">
                <a:effectLst/>
                <a:latin typeface="VAG Rounded Std"/>
                <a:ea typeface="Calibri" panose="020F0502020204030204" pitchFamily="34" charset="0"/>
                <a:cs typeface="Times New Roman"/>
              </a:rPr>
              <a:t>Behaviour</a:t>
            </a:r>
            <a:r>
              <a:rPr lang="en-US" sz="1800" dirty="0">
                <a:effectLst/>
                <a:latin typeface="VAG Rounded Std"/>
                <a:ea typeface="Calibri" panose="020F0502020204030204" pitchFamily="34" charset="0"/>
                <a:cs typeface="Times New Roman"/>
              </a:rPr>
              <a:t> support</a:t>
            </a:r>
          </a:p>
          <a:p>
            <a:pPr marL="342900" lvl="0" indent="-342900">
              <a:lnSpc>
                <a:spcPct val="107000"/>
              </a:lnSpc>
              <a:buFont typeface="Arial" panose="020B0604020202020204" pitchFamily="34" charset="0"/>
              <a:buChar char="•"/>
            </a:pPr>
            <a:r>
              <a:rPr lang="en-US" dirty="0">
                <a:latin typeface="VAG Rounded Std"/>
                <a:ea typeface="Calibri" panose="020F0502020204030204" pitchFamily="34" charset="0"/>
                <a:cs typeface="Times New Roman"/>
              </a:rPr>
              <a:t>Incontinence/toilet training</a:t>
            </a:r>
          </a:p>
          <a:p>
            <a:pPr marL="342900" lvl="0" indent="-342900">
              <a:lnSpc>
                <a:spcPct val="107000"/>
              </a:lnSpc>
              <a:buFont typeface="Arial" panose="020B0604020202020204" pitchFamily="34" charset="0"/>
              <a:buChar char="•"/>
            </a:pPr>
            <a:r>
              <a:rPr lang="en-US" sz="1800" dirty="0">
                <a:effectLst/>
                <a:latin typeface="VAG Rounded Std"/>
                <a:ea typeface="Calibri" panose="020F0502020204030204" pitchFamily="34" charset="0"/>
                <a:cs typeface="Times New Roman"/>
              </a:rPr>
              <a:t>Mental health support sessions</a:t>
            </a:r>
          </a:p>
          <a:p>
            <a:pPr marL="342900" lvl="0" indent="-342900">
              <a:lnSpc>
                <a:spcPct val="107000"/>
              </a:lnSpc>
              <a:buFont typeface="Arial" panose="020B0604020202020204" pitchFamily="34" charset="0"/>
              <a:buChar char="•"/>
            </a:pPr>
            <a:r>
              <a:rPr lang="en-US" dirty="0">
                <a:latin typeface="VAG Rounded Std"/>
                <a:ea typeface="Calibri" panose="020F0502020204030204" pitchFamily="34" charset="0"/>
                <a:cs typeface="Times New Roman"/>
              </a:rPr>
              <a:t>Workshops</a:t>
            </a:r>
            <a:endParaRPr lang="en-GB" sz="1800" dirty="0">
              <a:effectLst/>
              <a:latin typeface="VAG Rounded Std"/>
              <a:ea typeface="Calibri" panose="020F0502020204030204" pitchFamily="34" charset="0"/>
              <a:cs typeface="Times New Roman"/>
            </a:endParaRPr>
          </a:p>
          <a:p>
            <a:pPr marL="342900" lvl="0" indent="-342900">
              <a:lnSpc>
                <a:spcPct val="107000"/>
              </a:lnSpc>
              <a:spcAft>
                <a:spcPts val="800"/>
              </a:spcAft>
              <a:buFont typeface="Arial" panose="020B0604020202020204" pitchFamily="34" charset="0"/>
              <a:buChar char="•"/>
            </a:pPr>
            <a:r>
              <a:rPr lang="en-US" sz="1800" dirty="0">
                <a:effectLst/>
                <a:latin typeface="VAG Rounded Std"/>
                <a:ea typeface="Calibri" panose="020F0502020204030204" pitchFamily="34" charset="0"/>
                <a:cs typeface="Times New Roman"/>
              </a:rPr>
              <a:t>Emotional support only service</a:t>
            </a:r>
            <a:endParaRPr lang="en-GB" sz="1800" dirty="0">
              <a:effectLst/>
              <a:latin typeface="VAG Rounded Std"/>
              <a:ea typeface="Calibri" panose="020F0502020204030204" pitchFamily="34" charset="0"/>
              <a:cs typeface="Times New Roman"/>
            </a:endParaRPr>
          </a:p>
          <a:p>
            <a:pPr marL="342900" lvl="0" indent="-342900">
              <a:lnSpc>
                <a:spcPct val="107000"/>
              </a:lnSpc>
              <a:spcAft>
                <a:spcPts val="800"/>
              </a:spcAft>
              <a:buFont typeface="Wingdings" panose="05000000000000000000" pitchFamily="2"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3">
            <a:extLst>
              <a:ext uri="{FF2B5EF4-FFF2-40B4-BE49-F238E27FC236}">
                <a16:creationId xmlns:a16="http://schemas.microsoft.com/office/drawing/2014/main" id="{9D2545EB-4821-6AE6-7CE5-1E399214FEA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878782" y="4712439"/>
            <a:ext cx="1433946" cy="1433621"/>
          </a:xfrm>
          <a:prstGeom prst="rect">
            <a:avLst/>
          </a:prstGeom>
        </p:spPr>
      </p:pic>
      <p:sp>
        <p:nvSpPr>
          <p:cNvPr id="4" name="TextBox 3">
            <a:extLst>
              <a:ext uri="{FF2B5EF4-FFF2-40B4-BE49-F238E27FC236}">
                <a16:creationId xmlns:a16="http://schemas.microsoft.com/office/drawing/2014/main" id="{4EEC5B81-EA40-CEA7-2B47-D4A54615034B}"/>
              </a:ext>
            </a:extLst>
          </p:cNvPr>
          <p:cNvSpPr txBox="1"/>
          <p:nvPr/>
        </p:nvSpPr>
        <p:spPr>
          <a:xfrm>
            <a:off x="6151418" y="3075709"/>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1">
                <a:solidFill>
                  <a:srgbClr val="92D050"/>
                </a:solidFill>
                <a:latin typeface="VAG Rounded Std"/>
              </a:rPr>
              <a:t>&lt; 5</a:t>
            </a:r>
          </a:p>
        </p:txBody>
      </p:sp>
    </p:spTree>
    <p:extLst>
      <p:ext uri="{BB962C8B-B14F-4D97-AF65-F5344CB8AC3E}">
        <p14:creationId xmlns:p14="http://schemas.microsoft.com/office/powerpoint/2010/main" val="31949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additive="base">
                                        <p:cTn id="3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additive="base">
                                        <p:cTn id="43"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 calcmode="lin" valueType="num">
                                      <p:cBhvr additive="base">
                                        <p:cTn id="49"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11" end="11"/>
                                            </p:txEl>
                                          </p:spTgt>
                                        </p:tgtEl>
                                        <p:attrNameLst>
                                          <p:attrName>style.visibility</p:attrName>
                                        </p:attrNameLst>
                                      </p:cBhvr>
                                      <p:to>
                                        <p:strVal val="visible"/>
                                      </p:to>
                                    </p:set>
                                    <p:anim calcmode="lin" valueType="num">
                                      <p:cBhvr additive="base">
                                        <p:cTn id="55"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rnardo'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AB329217B21A4F947AEECECF4499CA" ma:contentTypeVersion="17" ma:contentTypeDescription="Create a new document." ma:contentTypeScope="" ma:versionID="2087abb7afb3035c2e6cda31bcfd82a3">
  <xsd:schema xmlns:xsd="http://www.w3.org/2001/XMLSchema" xmlns:xs="http://www.w3.org/2001/XMLSchema" xmlns:p="http://schemas.microsoft.com/office/2006/metadata/properties" xmlns:ns2="79f268fe-885f-41e8-81e9-157a149d43d3" xmlns:ns3="c1d59271-8045-4e44-9cb7-c6290522dd25" targetNamespace="http://schemas.microsoft.com/office/2006/metadata/properties" ma:root="true" ma:fieldsID="15040c56a51c7d527674aaf6bbd2056c" ns2:_="" ns3:_="">
    <xsd:import namespace="79f268fe-885f-41e8-81e9-157a149d43d3"/>
    <xsd:import namespace="c1d59271-8045-4e44-9cb7-c6290522dd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268fe-885f-41e8-81e9-157a149d43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692d3a-b03c-4a23-87c2-d7108a372d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d59271-8045-4e44-9cb7-c6290522dd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174d49a-671e-47d4-b8a1-49aec173f424}" ma:internalName="TaxCatchAll" ma:showField="CatchAllData" ma:web="c1d59271-8045-4e44-9cb7-c6290522d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9f268fe-885f-41e8-81e9-157a149d43d3">
      <Terms xmlns="http://schemas.microsoft.com/office/infopath/2007/PartnerControls"/>
    </lcf76f155ced4ddcb4097134ff3c332f>
    <TaxCatchAll xmlns="c1d59271-8045-4e44-9cb7-c6290522dd25" xsi:nil="true"/>
    <SharedWithUsers xmlns="c1d59271-8045-4e44-9cb7-c6290522dd25">
      <UserInfo>
        <DisplayName>Sue Guest</DisplayName>
        <AccountId>12</AccountId>
        <AccountType/>
      </UserInfo>
      <UserInfo>
        <DisplayName>WESAIL group email Members</DisplayName>
        <AccountId>52</AccountId>
        <AccountType/>
      </UserInfo>
    </SharedWithUsers>
  </documentManagement>
</p:properties>
</file>

<file path=customXml/itemProps1.xml><?xml version="1.0" encoding="utf-8"?>
<ds:datastoreItem xmlns:ds="http://schemas.openxmlformats.org/officeDocument/2006/customXml" ds:itemID="{13C299F0-41E2-4084-AF43-7860CCADBC28}">
  <ds:schemaRefs>
    <ds:schemaRef ds:uri="http://schemas.microsoft.com/sharepoint/v3/contenttype/forms"/>
  </ds:schemaRefs>
</ds:datastoreItem>
</file>

<file path=customXml/itemProps2.xml><?xml version="1.0" encoding="utf-8"?>
<ds:datastoreItem xmlns:ds="http://schemas.openxmlformats.org/officeDocument/2006/customXml" ds:itemID="{7F86196E-2C76-4391-8F3C-E0A3F0A98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268fe-885f-41e8-81e9-157a149d43d3"/>
    <ds:schemaRef ds:uri="c1d59271-8045-4e44-9cb7-c6290522d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DE7098-6C04-42C4-A81D-260C96B60309}">
  <ds:schemaRefs>
    <ds:schemaRef ds:uri="c1d59271-8045-4e44-9cb7-c6290522dd25"/>
    <ds:schemaRef ds:uri="http://www.w3.org/XML/1998/namespace"/>
    <ds:schemaRef ds:uri="http://purl.org/dc/elements/1.1/"/>
    <ds:schemaRef ds:uri="http://schemas.microsoft.com/office/2006/documentManagement/types"/>
    <ds:schemaRef ds:uri="79f268fe-885f-41e8-81e9-157a149d43d3"/>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1491</Words>
  <Application>Microsoft Office PowerPoint</Application>
  <PresentationFormat>On-screen Show (4:3)</PresentationFormat>
  <Paragraphs>185</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vt:lpstr>
      <vt:lpstr>WESAIL ~ Wakefield SENDIASS</vt:lpstr>
      <vt:lpstr>Who are we?</vt:lpstr>
      <vt:lpstr>Overview of offer </vt:lpstr>
      <vt:lpstr>What are we responsible for?</vt:lpstr>
      <vt:lpstr>What is impartiality?</vt:lpstr>
      <vt:lpstr>Duty Advice </vt:lpstr>
      <vt:lpstr>Sendiass</vt:lpstr>
      <vt:lpstr>Sendiass Support</vt:lpstr>
      <vt:lpstr>Pre &amp; Plus Offer</vt:lpstr>
      <vt:lpstr>Complex Pre Worker offer Referral criteria</vt:lpstr>
      <vt:lpstr>Family Line by Family Action</vt:lpstr>
      <vt:lpstr>Local Offer</vt:lpstr>
      <vt:lpstr>Local Offer Continued</vt:lpstr>
      <vt:lpstr>Highlights to remember</vt:lpstr>
      <vt:lpstr>Wakefield's Local Offer is more than just a website</vt:lpstr>
      <vt:lpstr>News &amp; Views</vt:lpstr>
      <vt:lpstr>www.facebook.com/WakefieldWESAILandLocalOffer</vt:lpstr>
      <vt:lpstr>How can you support us?</vt:lpstr>
      <vt:lpstr>Thanks for listening!</vt:lpstr>
    </vt:vector>
  </TitlesOfParts>
  <Company>Barnardos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Barnardo’s WESAIL</dc:title>
  <dc:creator>Emma Anderton</dc:creator>
  <cp:lastModifiedBy>Emma Anderton</cp:lastModifiedBy>
  <cp:revision>351</cp:revision>
  <dcterms:created xsi:type="dcterms:W3CDTF">2019-08-28T13:39:49Z</dcterms:created>
  <dcterms:modified xsi:type="dcterms:W3CDTF">2024-03-21T11:29:24Z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0x010100B7AB329217B21A4F947AEECECF4499CA</vt:lpwstr>
  </property>
  <property fmtid="{D5CDD505-2E9C-101B-9397-08002B2CF9AE}" pid="3" name="MediaServiceImageTags">
    <vt:lpwstr/>
  </property>
</Properties>
</file>